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342" r:id="rId4"/>
    <p:sldId id="343" r:id="rId5"/>
    <p:sldId id="344" r:id="rId6"/>
    <p:sldId id="345" r:id="rId7"/>
    <p:sldId id="349" r:id="rId8"/>
    <p:sldId id="346" r:id="rId9"/>
    <p:sldId id="350" r:id="rId10"/>
    <p:sldId id="351" r:id="rId11"/>
    <p:sldId id="353" r:id="rId12"/>
    <p:sldId id="354" r:id="rId13"/>
    <p:sldId id="355" r:id="rId14"/>
    <p:sldId id="347" r:id="rId15"/>
    <p:sldId id="356" r:id="rId16"/>
    <p:sldId id="357" r:id="rId17"/>
    <p:sldId id="348" r:id="rId18"/>
    <p:sldId id="352" r:id="rId19"/>
    <p:sldId id="272" r:id="rId20"/>
    <p:sldId id="274" r:id="rId21"/>
    <p:sldId id="275" r:id="rId22"/>
    <p:sldId id="281" r:id="rId23"/>
    <p:sldId id="282" r:id="rId24"/>
    <p:sldId id="279" r:id="rId25"/>
    <p:sldId id="276" r:id="rId26"/>
    <p:sldId id="277" r:id="rId27"/>
    <p:sldId id="278" r:id="rId28"/>
    <p:sldId id="283" r:id="rId29"/>
    <p:sldId id="264" r:id="rId30"/>
    <p:sldId id="284" r:id="rId31"/>
    <p:sldId id="285" r:id="rId32"/>
    <p:sldId id="257" r:id="rId33"/>
    <p:sldId id="258" r:id="rId34"/>
    <p:sldId id="259" r:id="rId35"/>
    <p:sldId id="265" r:id="rId36"/>
    <p:sldId id="266" r:id="rId37"/>
    <p:sldId id="267" r:id="rId38"/>
    <p:sldId id="268" r:id="rId39"/>
    <p:sldId id="269" r:id="rId40"/>
    <p:sldId id="270" r:id="rId41"/>
    <p:sldId id="271" r:id="rId42"/>
    <p:sldId id="260" r:id="rId43"/>
    <p:sldId id="321"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261" r:id="rId80"/>
    <p:sldId id="324" r:id="rId81"/>
    <p:sldId id="322" r:id="rId82"/>
    <p:sldId id="323"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1" r:id="rId99"/>
    <p:sldId id="340"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4" d="100"/>
          <a:sy n="124" d="100"/>
        </p:scale>
        <p:origin x="0" y="-2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20192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278776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88316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0854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83402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50616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10382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63856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43603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61404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50207C-71DB-4B22-BB7B-1DA272242E9C}" type="datetimeFigureOut">
              <a:rPr lang="zh-TW" altLang="en-US" smtClean="0"/>
              <a:t>2021/2/22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41645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0207C-71DB-4B22-BB7B-1DA272242E9C}" type="datetimeFigureOut">
              <a:rPr lang="zh-TW" altLang="en-US" smtClean="0"/>
              <a:t>2021/2/22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140988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www.hackme.com/loin.php?username=hacker"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C77F3E2-8AF9-4A5B-A54C-F614ECC5DC1C}"/>
              </a:ext>
            </a:extLst>
          </p:cNvPr>
          <p:cNvSpPr>
            <a:spLocks noGrp="1"/>
          </p:cNvSpPr>
          <p:nvPr>
            <p:ph type="ctrTitle"/>
          </p:nvPr>
        </p:nvSpPr>
        <p:spPr/>
        <p:txBody>
          <a:bodyPr>
            <a:normAutofit/>
          </a:bodyPr>
          <a:lstStyle/>
          <a:p>
            <a:r>
              <a:rPr lang="en-US" altLang="zh-TW" dirty="0" err="1"/>
              <a:t>Powershell</a:t>
            </a:r>
            <a:r>
              <a:rPr lang="zh-TW" altLang="en-US" dirty="0"/>
              <a:t>技術報告</a:t>
            </a:r>
            <a:r>
              <a:rPr lang="en-US" altLang="zh-TW" dirty="0" smtClean="0"/>
              <a:t/>
            </a:r>
            <a:br>
              <a:rPr lang="en-US" altLang="zh-TW" dirty="0" smtClean="0"/>
            </a:br>
            <a:r>
              <a:rPr lang="en-US" altLang="zh-TW" sz="2700" b="1" dirty="0" smtClean="0">
                <a:effectLst>
                  <a:outerShdw blurRad="38100" dist="38100" dir="2700000" algn="tl">
                    <a:srgbClr val="000000">
                      <a:alpha val="43137"/>
                    </a:srgbClr>
                  </a:outerShdw>
                </a:effectLst>
              </a:rPr>
              <a:t>DVWA</a:t>
            </a:r>
            <a:r>
              <a:rPr lang="zh-TW" altLang="en-US" sz="2700" b="1" dirty="0" smtClean="0">
                <a:effectLst>
                  <a:outerShdw blurRad="38100" dist="38100" dir="2700000" algn="tl">
                    <a:srgbClr val="000000">
                      <a:alpha val="43137"/>
                    </a:srgbClr>
                  </a:outerShdw>
                </a:effectLst>
              </a:rPr>
              <a:t>網站安全測試報告</a:t>
            </a:r>
            <a:endParaRPr lang="zh-TW" altLang="en-US" sz="2700" b="1" dirty="0">
              <a:effectLst>
                <a:outerShdw blurRad="38100" dist="38100" dir="2700000" algn="tl">
                  <a:srgbClr val="000000">
                    <a:alpha val="43137"/>
                  </a:srgbClr>
                </a:outerShdw>
              </a:effectLst>
            </a:endParaRPr>
          </a:p>
        </p:txBody>
      </p:sp>
      <p:sp>
        <p:nvSpPr>
          <p:cNvPr id="4" name="矩形 3"/>
          <p:cNvSpPr/>
          <p:nvPr/>
        </p:nvSpPr>
        <p:spPr>
          <a:xfrm>
            <a:off x="606282" y="445797"/>
            <a:ext cx="5323893" cy="523220"/>
          </a:xfrm>
          <a:prstGeom prst="rect">
            <a:avLst/>
          </a:prstGeom>
        </p:spPr>
        <p:txBody>
          <a:bodyPr wrap="none">
            <a:spAutoFit/>
          </a:bodyPr>
          <a:lstStyle/>
          <a:p>
            <a:r>
              <a:rPr lang="en-US" altLang="zh-TW" sz="2800" b="1" dirty="0" smtClean="0">
                <a:solidFill>
                  <a:schemeClr val="accent4">
                    <a:lumMod val="50000"/>
                  </a:schemeClr>
                </a:solidFill>
                <a:effectLst>
                  <a:outerShdw blurRad="38100" dist="38100" dir="2700000" algn="tl">
                    <a:srgbClr val="000000">
                      <a:alpha val="43137"/>
                    </a:srgbClr>
                  </a:outerShdw>
                </a:effectLst>
              </a:rPr>
              <a:t>2021 </a:t>
            </a:r>
            <a:r>
              <a:rPr lang="zh-TW" altLang="en-US" sz="2800" b="1" dirty="0" smtClean="0">
                <a:solidFill>
                  <a:schemeClr val="accent4">
                    <a:lumMod val="50000"/>
                  </a:schemeClr>
                </a:solidFill>
                <a:effectLst>
                  <a:outerShdw blurRad="38100" dist="38100" dir="2700000" algn="tl">
                    <a:srgbClr val="000000">
                      <a:alpha val="43137"/>
                    </a:srgbClr>
                  </a:outerShdw>
                </a:effectLst>
              </a:rPr>
              <a:t>系統安全</a:t>
            </a:r>
            <a:r>
              <a:rPr lang="zh-TW" altLang="en-US" sz="2800" b="1" dirty="0" smtClean="0">
                <a:effectLst>
                  <a:outerShdw blurRad="38100" dist="38100" dir="2700000" algn="tl">
                    <a:srgbClr val="000000">
                      <a:alpha val="43137"/>
                    </a:srgbClr>
                  </a:outerShdw>
                </a:effectLst>
              </a:rPr>
              <a:t>         </a:t>
            </a:r>
            <a:r>
              <a:rPr lang="zh-TW" altLang="en-US" sz="2800" b="1" dirty="0" smtClean="0"/>
              <a:t>期末平時報告</a:t>
            </a:r>
            <a:endParaRPr lang="zh-TW" altLang="en-US" sz="2800" b="1" dirty="0"/>
          </a:p>
        </p:txBody>
      </p:sp>
      <p:sp>
        <p:nvSpPr>
          <p:cNvPr id="5" name="矩形 4"/>
          <p:cNvSpPr/>
          <p:nvPr/>
        </p:nvSpPr>
        <p:spPr>
          <a:xfrm>
            <a:off x="1157415" y="4557744"/>
            <a:ext cx="3230372" cy="923330"/>
          </a:xfrm>
          <a:prstGeom prst="rect">
            <a:avLst/>
          </a:prstGeom>
        </p:spPr>
        <p:txBody>
          <a:bodyPr wrap="none">
            <a:spAutoFit/>
          </a:bodyPr>
          <a:lstStyle/>
          <a:p>
            <a:r>
              <a:rPr lang="zh-TW" altLang="en-US" b="1" dirty="0" smtClean="0"/>
              <a:t>報告者</a:t>
            </a:r>
            <a:r>
              <a:rPr lang="en-US" altLang="zh-TW" b="1" dirty="0" smtClean="0"/>
              <a:t>:</a:t>
            </a:r>
          </a:p>
          <a:p>
            <a:endParaRPr lang="en-US" altLang="zh-TW" b="1" dirty="0" smtClean="0"/>
          </a:p>
          <a:p>
            <a:r>
              <a:rPr lang="zh-TW" altLang="en-US" b="1" dirty="0"/>
              <a:t>指導</a:t>
            </a:r>
            <a:r>
              <a:rPr lang="zh-TW" altLang="en-US" b="1" dirty="0" smtClean="0"/>
              <a:t>教授</a:t>
            </a:r>
            <a:r>
              <a:rPr lang="en-US" altLang="zh-TW" b="1" dirty="0" smtClean="0"/>
              <a:t>:</a:t>
            </a:r>
            <a:r>
              <a:rPr lang="zh-TW" altLang="en-US" b="1" dirty="0" smtClean="0"/>
              <a:t>  偉大的恩師  龍大大</a:t>
            </a:r>
            <a:endParaRPr lang="zh-TW" altLang="en-US" b="1" dirty="0"/>
          </a:p>
        </p:txBody>
      </p:sp>
    </p:spTree>
    <p:extLst>
      <p:ext uri="{BB962C8B-B14F-4D97-AF65-F5344CB8AC3E}">
        <p14:creationId xmlns:p14="http://schemas.microsoft.com/office/powerpoint/2010/main" val="4271369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實作練習 </a:t>
            </a:r>
            <a:r>
              <a:rPr lang="en-US" altLang="zh-TW" dirty="0" err="1"/>
              <a:t>lab】get-help</a:t>
            </a:r>
            <a:r>
              <a:rPr lang="en-US" altLang="zh-TW" dirty="0"/>
              <a:t> Get-Command </a:t>
            </a:r>
            <a:r>
              <a:rPr lang="en-US" altLang="zh-TW" dirty="0" smtClean="0"/>
              <a:t>-detailed</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0910" y="1825625"/>
            <a:ext cx="5553850" cy="4736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68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實作練習 </a:t>
            </a:r>
            <a:r>
              <a:rPr lang="en-US" altLang="zh-TW" dirty="0" err="1"/>
              <a:t>lab】get-help</a:t>
            </a:r>
            <a:r>
              <a:rPr lang="en-US" altLang="zh-TW" dirty="0"/>
              <a:t> </a:t>
            </a:r>
            <a:r>
              <a:rPr lang="en-US" altLang="zh-TW" dirty="0" smtClean="0"/>
              <a:t>Get-Command</a:t>
            </a:r>
            <a:r>
              <a:rPr lang="zh-TW" altLang="en-US" dirty="0" smtClean="0"/>
              <a:t> </a:t>
            </a:r>
            <a:r>
              <a:rPr lang="en-US" altLang="zh-TW" dirty="0" smtClean="0"/>
              <a:t>-full</a:t>
            </a:r>
            <a:endParaRPr lang="zh-TW" alt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3959" y="1825625"/>
            <a:ext cx="511608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10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30819" y="1825625"/>
            <a:ext cx="50823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39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實作練習 </a:t>
            </a:r>
            <a:r>
              <a:rPr lang="en-US" altLang="zh-TW" dirty="0" err="1"/>
              <a:t>lab】get-help</a:t>
            </a:r>
            <a:r>
              <a:rPr lang="en-US" altLang="zh-TW" dirty="0"/>
              <a:t> Get-Command</a:t>
            </a:r>
            <a:r>
              <a:rPr lang="zh-TW" altLang="en-US" dirty="0"/>
              <a:t> </a:t>
            </a:r>
            <a:r>
              <a:rPr lang="en-US" altLang="zh-TW" dirty="0" smtClean="0"/>
              <a:t>-online</a:t>
            </a:r>
            <a:endParaRPr lang="zh-TW" altLang="en-US" dirty="0"/>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015" y="1801236"/>
            <a:ext cx="3820058" cy="342948"/>
          </a:xfrm>
        </p:spPr>
      </p:pic>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39" y="2205318"/>
            <a:ext cx="5809821" cy="4518212"/>
          </a:xfrm>
          <a:prstGeom prst="rect">
            <a:avLst/>
          </a:prstGeom>
        </p:spPr>
      </p:pic>
    </p:spTree>
    <p:extLst>
      <p:ext uri="{BB962C8B-B14F-4D97-AF65-F5344CB8AC3E}">
        <p14:creationId xmlns:p14="http://schemas.microsoft.com/office/powerpoint/2010/main" val="138764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t>
            </a:r>
            <a:r>
              <a:rPr lang="zh-TW" altLang="en-US" dirty="0"/>
              <a:t>實作練習 </a:t>
            </a:r>
            <a:r>
              <a:rPr lang="en-US" altLang="zh-TW" dirty="0"/>
              <a:t>lab】 Get-Command -Type </a:t>
            </a:r>
            <a:r>
              <a:rPr lang="en-US" altLang="zh-TW" dirty="0" smtClean="0"/>
              <a:t>Cmdlet</a:t>
            </a:r>
            <a:endParaRPr lang="zh-TW" alt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6405" y="1825625"/>
            <a:ext cx="511118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990165" y="2535731"/>
            <a:ext cx="445674" cy="37267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393065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t>
            </a:r>
            <a:r>
              <a:rPr lang="zh-TW" altLang="en-US" dirty="0"/>
              <a:t>實作練習 </a:t>
            </a:r>
            <a:r>
              <a:rPr lang="en-US" altLang="zh-TW" dirty="0"/>
              <a:t>lab】 Get-Command -Type Cmdlet | Sort-Object -Property </a:t>
            </a:r>
            <a:r>
              <a:rPr lang="en-US" altLang="zh-TW" dirty="0" smtClean="0"/>
              <a:t>Noun  </a:t>
            </a:r>
            <a:r>
              <a:rPr lang="zh-TW" altLang="en-US" dirty="0" smtClean="0"/>
              <a:t>名詞排序</a:t>
            </a:r>
            <a:endParaRPr lang="zh-TW" alt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6275" y="1865045"/>
            <a:ext cx="511608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881513" y="2274474"/>
            <a:ext cx="1682803" cy="39419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5736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4018" y="365126"/>
            <a:ext cx="7886700" cy="1325563"/>
          </a:xfrm>
        </p:spPr>
        <p:txBody>
          <a:bodyPr>
            <a:noAutofit/>
          </a:bodyPr>
          <a:lstStyle/>
          <a:p>
            <a:r>
              <a:rPr lang="en-US" altLang="zh-TW" sz="3600" dirty="0"/>
              <a:t>【</a:t>
            </a:r>
            <a:r>
              <a:rPr lang="zh-TW" altLang="en-US" sz="3600" dirty="0"/>
              <a:t>實作練習 </a:t>
            </a:r>
            <a:r>
              <a:rPr lang="en-US" altLang="zh-TW" sz="3600" dirty="0"/>
              <a:t>lab】 Get-Command -Type Cmdlet | Sort-Object -Property Noun | Format-Table -</a:t>
            </a:r>
            <a:r>
              <a:rPr lang="en-US" altLang="zh-TW" sz="3600" dirty="0" err="1"/>
              <a:t>GroupBy</a:t>
            </a:r>
            <a:r>
              <a:rPr lang="en-US" altLang="zh-TW" sz="3600" dirty="0"/>
              <a:t> </a:t>
            </a:r>
            <a:r>
              <a:rPr lang="en-US" altLang="zh-TW" sz="3600" dirty="0" smtClean="0"/>
              <a:t>Noun</a:t>
            </a:r>
            <a:r>
              <a:rPr lang="zh-TW" altLang="en-US" sz="3600" dirty="0" smtClean="0"/>
              <a:t> 分類</a:t>
            </a:r>
            <a:endParaRPr lang="zh-TW" altLang="en-US" sz="3600"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373" y="1825625"/>
            <a:ext cx="5105253"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50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撰寫底下程式 </a:t>
            </a:r>
            <a:r>
              <a:rPr lang="en-US" altLang="zh-TW" b="1" dirty="0"/>
              <a:t>WriteHostExample.ps1</a:t>
            </a:r>
            <a:br>
              <a:rPr lang="en-US" altLang="zh-TW" b="1" dirty="0"/>
            </a:br>
            <a:endParaRPr lang="zh-TW"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998" y="1869134"/>
            <a:ext cx="47529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34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smtClean="0"/>
              <a:t>WriteHostExample.ps1</a:t>
            </a:r>
            <a:r>
              <a:rPr lang="zh-TW" altLang="en-US" b="1" dirty="0"/>
              <a:t>執行</a:t>
            </a:r>
            <a:r>
              <a:rPr lang="zh-TW" altLang="en-US" b="1" dirty="0" smtClean="0"/>
              <a:t>程式</a:t>
            </a:r>
            <a:r>
              <a:rPr lang="en-US" altLang="zh-TW" b="1" dirty="0" smtClean="0"/>
              <a:t/>
            </a:r>
            <a:br>
              <a:rPr lang="en-US" altLang="zh-TW" b="1" dirty="0" smtClean="0"/>
            </a:br>
            <a:r>
              <a:rPr lang="zh-TW" altLang="en-US" b="1" dirty="0" smtClean="0"/>
              <a:t> </a:t>
            </a:r>
            <a:r>
              <a:rPr lang="zh-TW" altLang="en-US" b="1" dirty="0" smtClean="0">
                <a:solidFill>
                  <a:srgbClr val="FF0000"/>
                </a:solidFill>
              </a:rPr>
              <a:t>錯誤</a:t>
            </a:r>
            <a:endParaRPr lang="zh-TW" altLang="en-US" dirty="0">
              <a:solidFill>
                <a:srgbClr val="FF0000"/>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386" y="1936099"/>
            <a:ext cx="7886700" cy="718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51165" y="2921605"/>
            <a:ext cx="8786060" cy="2308324"/>
          </a:xfrm>
          <a:prstGeom prst="rect">
            <a:avLst/>
          </a:prstGeom>
        </p:spPr>
        <p:txBody>
          <a:bodyPr wrap="none">
            <a:spAutoFit/>
          </a:bodyPr>
          <a:lstStyle/>
          <a:p>
            <a:r>
              <a:rPr lang="en-US" altLang="zh-TW" b="1" dirty="0"/>
              <a:t>execution policy </a:t>
            </a:r>
            <a:r>
              <a:rPr lang="zh-TW" altLang="en-US" b="1" dirty="0"/>
              <a:t>執行</a:t>
            </a:r>
            <a:r>
              <a:rPr lang="zh-TW" altLang="en-US" b="1" dirty="0" smtClean="0"/>
              <a:t>策略</a:t>
            </a:r>
            <a:endParaRPr lang="en-US" altLang="zh-TW" b="1" dirty="0" smtClean="0"/>
          </a:p>
          <a:p>
            <a:r>
              <a:rPr lang="en-US" altLang="zh-TW" dirty="0"/>
              <a:t>The execution policy has four main configurations: </a:t>
            </a:r>
            <a:endParaRPr lang="en-US" altLang="zh-TW" dirty="0" smtClean="0"/>
          </a:p>
          <a:p>
            <a:r>
              <a:rPr lang="en-US" altLang="zh-TW" dirty="0" smtClean="0"/>
              <a:t>[</a:t>
            </a:r>
            <a:r>
              <a:rPr lang="en-US" altLang="zh-TW" dirty="0"/>
              <a:t>1]Restricted(</a:t>
            </a:r>
            <a:r>
              <a:rPr lang="zh-TW" altLang="en-US" dirty="0"/>
              <a:t>限制</a:t>
            </a:r>
            <a:r>
              <a:rPr lang="en-US" altLang="zh-TW" dirty="0"/>
              <a:t>) ==&gt; default, doesn’t allow you to run scripts</a:t>
            </a:r>
            <a:r>
              <a:rPr lang="en-US" altLang="zh-TW" dirty="0" smtClean="0"/>
              <a:t>.</a:t>
            </a:r>
          </a:p>
          <a:p>
            <a:r>
              <a:rPr lang="en-US" altLang="zh-TW" dirty="0" smtClean="0"/>
              <a:t> </a:t>
            </a:r>
            <a:r>
              <a:rPr lang="en-US" altLang="zh-TW" dirty="0"/>
              <a:t>[2]</a:t>
            </a:r>
            <a:r>
              <a:rPr lang="en-US" altLang="zh-TW" dirty="0" err="1"/>
              <a:t>AllSigned</a:t>
            </a:r>
            <a:r>
              <a:rPr lang="en-US" altLang="zh-TW" dirty="0"/>
              <a:t> This configuration allows you to run only scripts that have been </a:t>
            </a:r>
            <a:endParaRPr lang="en-US" altLang="zh-TW" dirty="0" smtClean="0"/>
          </a:p>
          <a:p>
            <a:r>
              <a:rPr lang="en-US" altLang="zh-TW" dirty="0" smtClean="0"/>
              <a:t>cryptographically </a:t>
            </a:r>
            <a:r>
              <a:rPr lang="en-US" altLang="zh-TW" dirty="0"/>
              <a:t>signed by a trusted party (more on this later</a:t>
            </a:r>
            <a:r>
              <a:rPr lang="en-US" altLang="zh-TW" dirty="0" smtClean="0"/>
              <a:t>).</a:t>
            </a:r>
          </a:p>
          <a:p>
            <a:r>
              <a:rPr lang="en-US" altLang="zh-TW" dirty="0" smtClean="0"/>
              <a:t> </a:t>
            </a:r>
            <a:r>
              <a:rPr lang="en-US" altLang="zh-TW" dirty="0"/>
              <a:t>[3]</a:t>
            </a:r>
            <a:r>
              <a:rPr lang="en-US" altLang="zh-TW" dirty="0" err="1"/>
              <a:t>RemoteSigned</a:t>
            </a:r>
            <a:r>
              <a:rPr lang="en-US" altLang="zh-TW" dirty="0"/>
              <a:t> This configuration allows you to run any script you write, </a:t>
            </a:r>
            <a:endParaRPr lang="en-US" altLang="zh-TW" dirty="0" smtClean="0"/>
          </a:p>
          <a:p>
            <a:r>
              <a:rPr lang="en-US" altLang="zh-TW" dirty="0" smtClean="0"/>
              <a:t>and </a:t>
            </a:r>
            <a:r>
              <a:rPr lang="en-US" altLang="zh-TW" dirty="0"/>
              <a:t>any script you download as long as it’s been cryptographically signed by a trusted party</a:t>
            </a:r>
            <a:r>
              <a:rPr lang="en-US" altLang="zh-TW" dirty="0" smtClean="0"/>
              <a:t>.</a:t>
            </a:r>
          </a:p>
          <a:p>
            <a:r>
              <a:rPr lang="en-US" altLang="zh-TW" dirty="0" smtClean="0"/>
              <a:t> </a:t>
            </a:r>
            <a:r>
              <a:rPr lang="en-US" altLang="zh-TW" dirty="0"/>
              <a:t>[4]Unrestricted(</a:t>
            </a:r>
            <a:r>
              <a:rPr lang="zh-TW" altLang="en-US" dirty="0"/>
              <a:t>無任何限制</a:t>
            </a:r>
            <a:r>
              <a:rPr lang="en-US" altLang="zh-TW" dirty="0"/>
              <a:t>) ==&gt; This configuration allows you to run any scripts.</a:t>
            </a:r>
            <a:endParaRPr lang="zh-TW" altLang="en-US" b="1"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5" y="5352874"/>
            <a:ext cx="55245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63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86526" y="1625839"/>
            <a:ext cx="6366663" cy="460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https://www.ithome.com.tw/news/137211</a:t>
            </a:r>
            <a:endParaRPr lang="zh-TW" altLang="en-US" dirty="0"/>
          </a:p>
        </p:txBody>
      </p:sp>
    </p:spTree>
    <p:extLst>
      <p:ext uri="{BB962C8B-B14F-4D97-AF65-F5344CB8AC3E}">
        <p14:creationId xmlns:p14="http://schemas.microsoft.com/office/powerpoint/2010/main" val="1349336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dirty="0"/>
              <a:t>網站的資安威脅</a:t>
            </a:r>
            <a:endParaRPr lang="en-US" altLang="zh-TW" dirty="0" smtClean="0"/>
          </a:p>
          <a:p>
            <a:pPr marL="514350" indent="-514350">
              <a:buFont typeface="+mj-lt"/>
              <a:buAutoNum type="arabicPeriod"/>
            </a:pPr>
            <a:r>
              <a:rPr lang="zh-TW" altLang="en-US" dirty="0" smtClean="0"/>
              <a:t>從</a:t>
            </a:r>
            <a:r>
              <a:rPr lang="en-US" altLang="zh-TW" dirty="0" smtClean="0"/>
              <a:t>OWASP</a:t>
            </a:r>
            <a:r>
              <a:rPr lang="zh-TW" altLang="en-US" dirty="0" smtClean="0"/>
              <a:t> </a:t>
            </a:r>
            <a:r>
              <a:rPr lang="en-US" altLang="zh-TW" dirty="0" smtClean="0"/>
              <a:t>TOP</a:t>
            </a:r>
            <a:r>
              <a:rPr lang="zh-TW" altLang="en-US" dirty="0" smtClean="0"/>
              <a:t> </a:t>
            </a:r>
            <a:r>
              <a:rPr lang="en-US" altLang="zh-TW" dirty="0" smtClean="0"/>
              <a:t>10</a:t>
            </a:r>
            <a:r>
              <a:rPr lang="zh-TW" altLang="en-US" dirty="0" smtClean="0"/>
              <a:t> 到</a:t>
            </a:r>
            <a:r>
              <a:rPr lang="en-US" altLang="zh-TW" dirty="0"/>
              <a:t>OWASP</a:t>
            </a:r>
            <a:r>
              <a:rPr lang="zh-TW" altLang="en-US" dirty="0"/>
              <a:t> </a:t>
            </a:r>
            <a:r>
              <a:rPr lang="en-US" altLang="zh-TW" dirty="0" smtClean="0"/>
              <a:t>API</a:t>
            </a:r>
            <a:r>
              <a:rPr lang="zh-TW" altLang="en-US" dirty="0" smtClean="0"/>
              <a:t> </a:t>
            </a:r>
            <a:r>
              <a:rPr lang="en-US" altLang="zh-TW" dirty="0" smtClean="0"/>
              <a:t>TOP</a:t>
            </a:r>
            <a:r>
              <a:rPr lang="zh-TW" altLang="en-US" dirty="0" smtClean="0"/>
              <a:t> </a:t>
            </a:r>
            <a:r>
              <a:rPr lang="en-US" altLang="zh-TW" dirty="0"/>
              <a:t>10</a:t>
            </a:r>
            <a:r>
              <a:rPr lang="zh-TW" altLang="en-US" dirty="0"/>
              <a:t> </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en-US" altLang="zh-TW" dirty="0" smtClean="0"/>
              <a:t>DVWA </a:t>
            </a:r>
            <a:r>
              <a:rPr lang="zh-TW" altLang="en-US" dirty="0" smtClean="0"/>
              <a:t>測試平台</a:t>
            </a:r>
            <a:endParaRPr lang="en-US" altLang="zh-TW" dirty="0" smtClean="0"/>
          </a:p>
          <a:p>
            <a:pPr marL="514350" indent="-514350">
              <a:buFont typeface="+mj-lt"/>
              <a:buAutoNum type="arabicPeriod"/>
            </a:pPr>
            <a:r>
              <a:rPr lang="en-US" altLang="zh-TW" dirty="0"/>
              <a:t>DVWA</a:t>
            </a:r>
            <a:r>
              <a:rPr lang="zh-TW" altLang="en-US" dirty="0"/>
              <a:t>實戰</a:t>
            </a:r>
            <a:r>
              <a:rPr lang="en-US" altLang="zh-TW" dirty="0" smtClean="0"/>
              <a:t>:command injection</a:t>
            </a:r>
          </a:p>
          <a:p>
            <a:pPr marL="514350" indent="-514350">
              <a:buFont typeface="+mj-lt"/>
              <a:buAutoNum type="arabicPeriod"/>
            </a:pPr>
            <a:r>
              <a:rPr lang="en-US" altLang="zh-TW" dirty="0"/>
              <a:t>DVWA</a:t>
            </a:r>
            <a:r>
              <a:rPr lang="zh-TW" altLang="en-US" dirty="0" smtClean="0"/>
              <a:t>實戰</a:t>
            </a:r>
            <a:r>
              <a:rPr lang="en-US" altLang="zh-TW" dirty="0" smtClean="0"/>
              <a:t>:SQLI</a:t>
            </a:r>
          </a:p>
          <a:p>
            <a:pPr marL="514350" indent="-514350">
              <a:buFont typeface="+mj-lt"/>
              <a:buAutoNum type="arabicPeriod"/>
            </a:pPr>
            <a:r>
              <a:rPr lang="en-US" altLang="zh-TW" dirty="0"/>
              <a:t>DVWA</a:t>
            </a:r>
            <a:r>
              <a:rPr lang="zh-TW" altLang="en-US" dirty="0"/>
              <a:t>實戰</a:t>
            </a:r>
            <a:r>
              <a:rPr lang="en-US" altLang="zh-TW" dirty="0" smtClean="0"/>
              <a:t>:XSS</a:t>
            </a:r>
          </a:p>
          <a:p>
            <a:pPr marL="514350" indent="-514350">
              <a:buFont typeface="+mj-lt"/>
              <a:buAutoNum type="arabicPeriod"/>
            </a:pPr>
            <a:r>
              <a:rPr lang="zh-TW" altLang="en-US" dirty="0"/>
              <a:t>學習心得</a:t>
            </a:r>
            <a:endParaRPr lang="en-US" altLang="zh-TW" dirty="0" smtClean="0"/>
          </a:p>
          <a:p>
            <a:endParaRPr lang="zh-TW" altLang="en-US" dirty="0"/>
          </a:p>
          <a:p>
            <a:endParaRPr lang="zh-TW" altLang="en-US" dirty="0"/>
          </a:p>
        </p:txBody>
      </p:sp>
    </p:spTree>
    <p:extLst>
      <p:ext uri="{BB962C8B-B14F-4D97-AF65-F5344CB8AC3E}">
        <p14:creationId xmlns:p14="http://schemas.microsoft.com/office/powerpoint/2010/main" val="2015350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https://www.ithome.com.tw/news/133944</a:t>
            </a:r>
            <a:endParaRPr lang="zh-TW" altLang="en-US"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834448"/>
            <a:ext cx="7886700" cy="433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069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https://www.ithome.com.tw/news/139504</a:t>
            </a:r>
            <a:endParaRPr lang="zh-TW" altLang="en-US" dirty="0"/>
          </a:p>
        </p:txBody>
      </p:sp>
      <p:pic>
        <p:nvPicPr>
          <p:cNvPr id="307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20149" y="1825625"/>
            <a:ext cx="7703701"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719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https://www.ithome.com.tw/news/140083</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924" y="1825625"/>
            <a:ext cx="776415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588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907493" cy="369332"/>
          </a:xfrm>
          <a:prstGeom prst="rect">
            <a:avLst/>
          </a:prstGeom>
        </p:spPr>
        <p:txBody>
          <a:bodyPr wrap="none">
            <a:spAutoFit/>
          </a:bodyPr>
          <a:lstStyle/>
          <a:p>
            <a:r>
              <a:rPr lang="en-US" altLang="zh-TW" dirty="0" smtClean="0"/>
              <a:t>https://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855886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907493" cy="369332"/>
          </a:xfrm>
          <a:prstGeom prst="rect">
            <a:avLst/>
          </a:prstGeom>
        </p:spPr>
        <p:txBody>
          <a:bodyPr wrap="none">
            <a:spAutoFit/>
          </a:bodyPr>
          <a:lstStyle/>
          <a:p>
            <a:r>
              <a:rPr lang="en-US" altLang="zh-TW" dirty="0"/>
              <a:t>https</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46202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9867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OWASP</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854976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OWASP</a:t>
            </a:r>
            <a:r>
              <a:rPr lang="zh-TW" altLang="en-US" dirty="0"/>
              <a:t> </a:t>
            </a:r>
            <a:r>
              <a:rPr lang="en-US" altLang="zh-TW" dirty="0"/>
              <a:t>TOP</a:t>
            </a:r>
            <a:r>
              <a:rPr lang="zh-TW" altLang="en-US" dirty="0"/>
              <a:t> </a:t>
            </a:r>
            <a:r>
              <a:rPr lang="en-US" altLang="zh-TW" dirty="0"/>
              <a:t>10</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1767788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1064104"/>
          </a:xfrm>
        </p:spPr>
        <p:txBody>
          <a:bodyPr/>
          <a:lstStyle/>
          <a:p>
            <a:r>
              <a:rPr lang="en-US" altLang="zh-TW" b="1" dirty="0">
                <a:effectLst>
                  <a:outerShdw blurRad="38100" dist="38100" dir="2700000" algn="tl">
                    <a:srgbClr val="000000">
                      <a:alpha val="43137"/>
                    </a:srgbClr>
                  </a:outerShdw>
                </a:effectLst>
              </a:rPr>
              <a:t>OWASP</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API</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TOP</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 </a:t>
            </a: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515785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DVWA</a:t>
            </a:r>
            <a:r>
              <a:rPr lang="zh-TW" altLang="en-US" sz="4800" dirty="0" smtClean="0"/>
              <a:t> 實戰環境</a:t>
            </a:r>
            <a:endParaRPr lang="zh-TW" altLang="en-US" sz="4800" dirty="0"/>
          </a:p>
        </p:txBody>
      </p:sp>
    </p:spTree>
    <p:extLst>
      <p:ext uri="{BB962C8B-B14F-4D97-AF65-F5344CB8AC3E}">
        <p14:creationId xmlns:p14="http://schemas.microsoft.com/office/powerpoint/2010/main" val="1741015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以系統管理員身分啟動</a:t>
            </a:r>
            <a:r>
              <a:rPr lang="en-US" altLang="zh-TW" b="1" dirty="0" err="1"/>
              <a:t>powershell</a:t>
            </a:r>
            <a:r>
              <a:rPr lang="en-US" altLang="zh-TW" b="1" dirty="0"/>
              <a:t/>
            </a:r>
            <a:br>
              <a:rPr lang="en-US" altLang="zh-TW" b="1" dirty="0"/>
            </a:br>
            <a:endParaRPr lang="zh-TW"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066" y="1825625"/>
            <a:ext cx="513386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083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DVWA</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69011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DVWA</a:t>
            </a:r>
            <a:r>
              <a:rPr lang="zh-TW" altLang="en-US" dirty="0"/>
              <a:t> 實戰</a:t>
            </a:r>
            <a:r>
              <a:rPr lang="zh-TW" altLang="en-US" dirty="0" smtClean="0"/>
              <a:t>環境 </a:t>
            </a:r>
            <a:r>
              <a:rPr lang="en-US" altLang="zh-TW" dirty="0" smtClean="0"/>
              <a:t>:</a:t>
            </a:r>
            <a:r>
              <a:rPr lang="zh-TW" altLang="en-US" dirty="0" smtClean="0"/>
              <a:t> </a:t>
            </a:r>
            <a:r>
              <a:rPr lang="en-US" altLang="zh-TW" dirty="0" err="1" smtClean="0"/>
              <a:t>Docker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03288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xmlns="" id="{B00F73A2-FBC9-40B8-B9C3-310CD00FD2A8}"/>
              </a:ext>
            </a:extLst>
          </p:cNvPr>
          <p:cNvPicPr>
            <a:picLocks noGrp="1" noChangeAspect="1"/>
          </p:cNvPicPr>
          <p:nvPr>
            <p:ph idx="1"/>
          </p:nvPr>
        </p:nvPicPr>
        <p:blipFill>
          <a:blip r:embed="rId2"/>
          <a:stretch>
            <a:fillRect/>
          </a:stretch>
        </p:blipFill>
        <p:spPr>
          <a:xfrm>
            <a:off x="628651" y="737665"/>
            <a:ext cx="7544897" cy="5655449"/>
          </a:xfrm>
          <a:prstGeom prst="rect">
            <a:avLst/>
          </a:prstGeom>
        </p:spPr>
      </p:pic>
    </p:spTree>
    <p:extLst>
      <p:ext uri="{BB962C8B-B14F-4D97-AF65-F5344CB8AC3E}">
        <p14:creationId xmlns:p14="http://schemas.microsoft.com/office/powerpoint/2010/main" val="39567973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xmlns="" id="{B1F10387-B1C9-4250-ACA2-7A03FAB0D4EF}"/>
              </a:ext>
            </a:extLst>
          </p:cNvPr>
          <p:cNvPicPr>
            <a:picLocks noGrp="1" noChangeAspect="1"/>
          </p:cNvPicPr>
          <p:nvPr>
            <p:ph idx="1"/>
          </p:nvPr>
        </p:nvPicPr>
        <p:blipFill>
          <a:blip r:embed="rId2"/>
          <a:stretch>
            <a:fillRect/>
          </a:stretch>
        </p:blipFill>
        <p:spPr>
          <a:xfrm>
            <a:off x="617385" y="422342"/>
            <a:ext cx="7985748" cy="5940038"/>
          </a:xfrm>
          <a:prstGeom prst="rect">
            <a:avLst/>
          </a:prstGeom>
        </p:spPr>
      </p:pic>
    </p:spTree>
    <p:extLst>
      <p:ext uri="{BB962C8B-B14F-4D97-AF65-F5344CB8AC3E}">
        <p14:creationId xmlns:p14="http://schemas.microsoft.com/office/powerpoint/2010/main" val="3595977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FBF3FB2-2402-4C85-AAF0-0AA64FEDFEDE}"/>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xmlns="" id="{0D5D7C18-8E8E-404A-96FA-55EC88FBC2BD}"/>
              </a:ext>
            </a:extLst>
          </p:cNvPr>
          <p:cNvPicPr>
            <a:picLocks noGrp="1" noChangeAspect="1"/>
          </p:cNvPicPr>
          <p:nvPr>
            <p:ph idx="1"/>
          </p:nvPr>
        </p:nvPicPr>
        <p:blipFill>
          <a:blip r:embed="rId2"/>
          <a:stretch>
            <a:fillRect/>
          </a:stretch>
        </p:blipFill>
        <p:spPr>
          <a:xfrm>
            <a:off x="772428" y="504352"/>
            <a:ext cx="7464180" cy="5496878"/>
          </a:xfrm>
          <a:prstGeom prst="rect">
            <a:avLst/>
          </a:prstGeom>
        </p:spPr>
      </p:pic>
    </p:spTree>
    <p:extLst>
      <p:ext uri="{BB962C8B-B14F-4D97-AF65-F5344CB8AC3E}">
        <p14:creationId xmlns:p14="http://schemas.microsoft.com/office/powerpoint/2010/main" val="217819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smtClean="0"/>
              <a:t>Command injection</a:t>
            </a:r>
          </a:p>
          <a:p>
            <a:pPr algn="ctr"/>
            <a:r>
              <a:rPr lang="zh-TW" altLang="en-US" sz="6600" dirty="0" smtClean="0"/>
              <a:t>漏洞</a:t>
            </a:r>
            <a:r>
              <a:rPr lang="zh-TW" altLang="en-US" sz="6600" dirty="0"/>
              <a:t>實務測試</a:t>
            </a:r>
          </a:p>
        </p:txBody>
      </p:sp>
    </p:spTree>
    <p:extLst>
      <p:ext uri="{BB962C8B-B14F-4D97-AF65-F5344CB8AC3E}">
        <p14:creationId xmlns:p14="http://schemas.microsoft.com/office/powerpoint/2010/main" val="3410499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DVWA_1.10_low</a:t>
            </a:r>
            <a:r>
              <a:rPr lang="en-US" altLang="zh-TW" sz="4400" dirty="0"/>
              <a:t> </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46" y="1790164"/>
            <a:ext cx="6682946" cy="4480104"/>
          </a:xfrm>
          <a:prstGeom prst="rect">
            <a:avLst/>
          </a:prstGeom>
        </p:spPr>
      </p:pic>
      <p:sp>
        <p:nvSpPr>
          <p:cNvPr id="11" name="向右箭號 10"/>
          <p:cNvSpPr/>
          <p:nvPr/>
        </p:nvSpPr>
        <p:spPr>
          <a:xfrm>
            <a:off x="972916" y="388362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點</a:t>
            </a:r>
            <a:r>
              <a:rPr lang="zh-TW" altLang="en-US" dirty="0"/>
              <a:t>選</a:t>
            </a:r>
          </a:p>
        </p:txBody>
      </p:sp>
    </p:spTree>
    <p:extLst>
      <p:ext uri="{BB962C8B-B14F-4D97-AF65-F5344CB8AC3E}">
        <p14:creationId xmlns:p14="http://schemas.microsoft.com/office/powerpoint/2010/main" val="2764061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60" y="1362278"/>
            <a:ext cx="8486775" cy="4914900"/>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smtClean="0"/>
              <a:t>DEMO</a:t>
            </a:r>
            <a:r>
              <a:rPr lang="en-US" altLang="zh-TW" sz="4400" dirty="0"/>
              <a:t>::</a:t>
            </a:r>
            <a:r>
              <a:rPr lang="en-US" altLang="zh-TW" sz="4400" dirty="0">
                <a:solidFill>
                  <a:srgbClr val="FFFF00"/>
                </a:solidFill>
              </a:rPr>
              <a:t>DVWA_1.10_low </a:t>
            </a:r>
            <a:endParaRPr lang="en-US" altLang="zh-TW" sz="4400" dirty="0" smtClean="0">
              <a:solidFill>
                <a:srgbClr val="FFFF00"/>
              </a:solidFill>
            </a:endParaRPr>
          </a:p>
          <a:p>
            <a:r>
              <a:rPr lang="zh-TW" altLang="en-US" sz="2800" dirty="0" smtClean="0"/>
              <a:t>正常輸</a:t>
            </a:r>
            <a:r>
              <a:rPr lang="zh-TW" altLang="en-US" sz="2800" dirty="0"/>
              <a:t>入</a:t>
            </a:r>
            <a:endParaRPr lang="zh-TW" altLang="en-US" sz="2800" b="1" dirty="0" smtClean="0">
              <a:solidFill>
                <a:srgbClr val="FFFF00"/>
              </a:solidFill>
              <a:effectLst>
                <a:outerShdw blurRad="38100" dist="38100" dir="2700000" algn="tl">
                  <a:srgbClr val="000000">
                    <a:alpha val="43137"/>
                  </a:srgbClr>
                </a:outerShdw>
              </a:effectLst>
            </a:endParaRPr>
          </a:p>
        </p:txBody>
      </p:sp>
      <p:sp>
        <p:nvSpPr>
          <p:cNvPr id="4" name="矩形 3"/>
          <p:cNvSpPr/>
          <p:nvPr/>
        </p:nvSpPr>
        <p:spPr>
          <a:xfrm>
            <a:off x="4138083" y="2626149"/>
            <a:ext cx="117692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a:t>
            </a:r>
          </a:p>
        </p:txBody>
      </p:sp>
      <p:sp>
        <p:nvSpPr>
          <p:cNvPr id="2" name="矩形 1"/>
          <p:cNvSpPr/>
          <p:nvPr/>
        </p:nvSpPr>
        <p:spPr>
          <a:xfrm>
            <a:off x="2397210" y="3319849"/>
            <a:ext cx="4415481" cy="142514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左箭號 4"/>
          <p:cNvSpPr/>
          <p:nvPr/>
        </p:nvSpPr>
        <p:spPr>
          <a:xfrm>
            <a:off x="6491416" y="3469620"/>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執行 </a:t>
            </a:r>
            <a:r>
              <a:rPr lang="en-US" altLang="zh-TW" b="1" dirty="0" smtClean="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25611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68" y="1456185"/>
            <a:ext cx="8382000" cy="4924425"/>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smtClean="0"/>
              <a:t>DEMO</a:t>
            </a:r>
            <a:r>
              <a:rPr lang="en-US" altLang="zh-TW" sz="4400" dirty="0"/>
              <a:t>::</a:t>
            </a:r>
            <a:r>
              <a:rPr lang="en-US" altLang="zh-TW" sz="4400" dirty="0">
                <a:solidFill>
                  <a:srgbClr val="FFFF00"/>
                </a:solidFill>
              </a:rPr>
              <a:t>DVWA_1.10_low </a:t>
            </a:r>
            <a:endParaRPr lang="en-US" altLang="zh-TW" sz="4400" dirty="0" smtClean="0">
              <a:solidFill>
                <a:srgbClr val="FFFF00"/>
              </a:solidFill>
            </a:endParaRPr>
          </a:p>
          <a:p>
            <a:r>
              <a:rPr lang="zh-TW" altLang="en-US" sz="2800" dirty="0" smtClean="0"/>
              <a:t>不正常輸</a:t>
            </a:r>
            <a:r>
              <a:rPr lang="zh-TW" altLang="en-US" sz="2800" dirty="0"/>
              <a:t>入</a:t>
            </a:r>
            <a:endParaRPr lang="zh-TW" altLang="en-US" sz="2800" b="1" dirty="0" smtClean="0">
              <a:solidFill>
                <a:srgbClr val="FFFF00"/>
              </a:solidFill>
              <a:effectLst>
                <a:outerShdw blurRad="38100" dist="38100" dir="2700000" algn="tl">
                  <a:srgbClr val="000000">
                    <a:alpha val="43137"/>
                  </a:srgbClr>
                </a:outerShdw>
              </a:effectLst>
            </a:endParaRPr>
          </a:p>
        </p:txBody>
      </p:sp>
      <p:sp>
        <p:nvSpPr>
          <p:cNvPr id="4" name="矩形 3"/>
          <p:cNvSpPr/>
          <p:nvPr/>
        </p:nvSpPr>
        <p:spPr>
          <a:xfrm>
            <a:off x="4215356" y="2690543"/>
            <a:ext cx="20774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err="1"/>
              <a:t>ifconfig</a:t>
            </a:r>
            <a:endParaRPr lang="zh-TW" altLang="en-US" dirty="0"/>
          </a:p>
        </p:txBody>
      </p:sp>
      <p:sp>
        <p:nvSpPr>
          <p:cNvPr id="6" name="矩形 5"/>
          <p:cNvSpPr/>
          <p:nvPr/>
        </p:nvSpPr>
        <p:spPr>
          <a:xfrm>
            <a:off x="5776871" y="1037277"/>
            <a:ext cx="2883097"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smtClean="0"/>
              <a:t>同學執行看看</a:t>
            </a:r>
            <a:endParaRPr lang="en-US" altLang="zh-TW" dirty="0" smtClean="0"/>
          </a:p>
          <a:p>
            <a:r>
              <a:rPr lang="en-US" altLang="zh-TW" dirty="0" smtClean="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smtClean="0"/>
              <a:t>cat /</a:t>
            </a:r>
            <a:r>
              <a:rPr lang="en-US" altLang="zh-TW" dirty="0" err="1" smtClean="0"/>
              <a:t>etc</a:t>
            </a:r>
            <a:r>
              <a:rPr lang="en-US" altLang="zh-TW" dirty="0" smtClean="0"/>
              <a:t>/</a:t>
            </a:r>
            <a:r>
              <a:rPr lang="en-US" altLang="zh-TW" dirty="0" err="1" smtClean="0"/>
              <a:t>passwd</a:t>
            </a:r>
            <a:endParaRPr lang="zh-TW" altLang="en-US" dirty="0"/>
          </a:p>
        </p:txBody>
      </p:sp>
    </p:spTree>
    <p:extLst>
      <p:ext uri="{BB962C8B-B14F-4D97-AF65-F5344CB8AC3E}">
        <p14:creationId xmlns:p14="http://schemas.microsoft.com/office/powerpoint/2010/main" val="5160597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 y="339306"/>
            <a:ext cx="6629888" cy="6260628"/>
          </a:xfrm>
          <a:prstGeom prst="rect">
            <a:avLst/>
          </a:prstGeom>
        </p:spPr>
      </p:pic>
      <p:sp>
        <p:nvSpPr>
          <p:cNvPr id="5" name="矩形 4"/>
          <p:cNvSpPr/>
          <p:nvPr/>
        </p:nvSpPr>
        <p:spPr>
          <a:xfrm>
            <a:off x="4761779" y="2208993"/>
            <a:ext cx="133882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未</a:t>
            </a:r>
            <a:r>
              <a:rPr lang="zh-TW" altLang="en-US" dirty="0" smtClean="0"/>
              <a:t>過濾</a:t>
            </a:r>
            <a:r>
              <a:rPr lang="zh-TW" altLang="en-US" dirty="0"/>
              <a:t>字串</a:t>
            </a:r>
          </a:p>
        </p:txBody>
      </p:sp>
      <p:sp>
        <p:nvSpPr>
          <p:cNvPr id="6" name="矩形 5"/>
          <p:cNvSpPr/>
          <p:nvPr/>
        </p:nvSpPr>
        <p:spPr>
          <a:xfrm>
            <a:off x="974523" y="4448012"/>
            <a:ext cx="5733535" cy="362465"/>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左箭號 6"/>
          <p:cNvSpPr/>
          <p:nvPr/>
        </p:nvSpPr>
        <p:spPr>
          <a:xfrm>
            <a:off x="6708058" y="4279136"/>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執行 </a:t>
            </a:r>
            <a:r>
              <a:rPr lang="en-US" altLang="zh-TW" b="1" dirty="0" smtClean="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
        <p:nvSpPr>
          <p:cNvPr id="2" name="矩形 1"/>
          <p:cNvSpPr/>
          <p:nvPr/>
        </p:nvSpPr>
        <p:spPr>
          <a:xfrm>
            <a:off x="4401463" y="5089250"/>
            <a:ext cx="4458144" cy="523220"/>
          </a:xfrm>
          <a:prstGeom prst="rect">
            <a:avLst/>
          </a:prstGeom>
          <a:solidFill>
            <a:schemeClr val="accent6">
              <a:lumMod val="20000"/>
              <a:lumOff val="80000"/>
            </a:schemeClr>
          </a:solidFill>
        </p:spPr>
        <p:txBody>
          <a:bodyPr wrap="none">
            <a:spAutoFit/>
          </a:bodyPr>
          <a:lstStyle/>
          <a:p>
            <a:r>
              <a:rPr lang="en-US" altLang="zh-TW" sz="2800" b="1" dirty="0">
                <a:effectLst>
                  <a:outerShdw blurRad="38100" dist="38100" dir="2700000" algn="tl">
                    <a:srgbClr val="000000">
                      <a:alpha val="43137"/>
                    </a:srgbClr>
                  </a:outerShdw>
                </a:effectLst>
              </a:rPr>
              <a:t>ping –c4 </a:t>
            </a:r>
            <a:r>
              <a:rPr lang="en-US" altLang="zh-TW" sz="2800" dirty="0" smtClean="0"/>
              <a:t>168.95.1.1 </a:t>
            </a:r>
            <a:r>
              <a:rPr lang="en-US" altLang="zh-TW" sz="2800" b="1" dirty="0">
                <a:solidFill>
                  <a:srgbClr val="FF0000"/>
                </a:solidFill>
                <a:effectLst>
                  <a:outerShdw blurRad="38100" dist="38100" dir="2700000" algn="tl">
                    <a:srgbClr val="000000">
                      <a:alpha val="43137"/>
                    </a:srgbClr>
                  </a:outerShdw>
                </a:effectLst>
              </a:rPr>
              <a:t>|</a:t>
            </a:r>
            <a:r>
              <a:rPr lang="en-US" altLang="zh-TW" sz="2800" dirty="0"/>
              <a:t> </a:t>
            </a:r>
            <a:r>
              <a:rPr lang="en-US" altLang="zh-TW" sz="2800" dirty="0" err="1"/>
              <a:t>ifconfig</a:t>
            </a:r>
            <a:endParaRPr lang="zh-TW" altLang="en-US" sz="2800" dirty="0"/>
          </a:p>
        </p:txBody>
      </p:sp>
      <p:sp>
        <p:nvSpPr>
          <p:cNvPr id="3" name="向下箭號 2"/>
          <p:cNvSpPr/>
          <p:nvPr/>
        </p:nvSpPr>
        <p:spPr>
          <a:xfrm>
            <a:off x="5431193" y="4909751"/>
            <a:ext cx="310580" cy="27184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4477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實作練習 </a:t>
            </a:r>
            <a:r>
              <a:rPr lang="en-US" altLang="zh-TW" dirty="0"/>
              <a:t>lab】 </a:t>
            </a:r>
            <a:r>
              <a:rPr lang="en-US" altLang="zh-TW" dirty="0" smtClean="0"/>
              <a:t>Get-Command</a:t>
            </a:r>
            <a:br>
              <a:rPr lang="en-US" altLang="zh-TW" dirty="0" smtClean="0"/>
            </a:br>
            <a:r>
              <a:rPr lang="zh-TW" altLang="en-US" dirty="0"/>
              <a:t>動詞</a:t>
            </a:r>
            <a:r>
              <a:rPr lang="en-US" altLang="zh-TW" dirty="0"/>
              <a:t>-</a:t>
            </a:r>
            <a:r>
              <a:rPr lang="zh-TW" altLang="en-US" dirty="0"/>
              <a:t>名詞 </a:t>
            </a:r>
            <a:r>
              <a:rPr lang="en-US" altLang="zh-TW" dirty="0"/>
              <a:t>Verb-Noun</a:t>
            </a:r>
            <a:endParaRPr lang="zh-TW" alt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4641" y="1794889"/>
            <a:ext cx="507557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087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DVWA_1.10_Medium</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47" y="1668954"/>
            <a:ext cx="8382000" cy="4962525"/>
          </a:xfrm>
          <a:prstGeom prst="rect">
            <a:avLst/>
          </a:prstGeom>
        </p:spPr>
      </p:pic>
      <p:sp>
        <p:nvSpPr>
          <p:cNvPr id="4" name="矩形 3"/>
          <p:cNvSpPr/>
          <p:nvPr/>
        </p:nvSpPr>
        <p:spPr>
          <a:xfrm>
            <a:off x="4089851" y="2909484"/>
            <a:ext cx="1582484"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&amp; ls</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335" y="3725827"/>
            <a:ext cx="3295650" cy="2228850"/>
          </a:xfrm>
          <a:prstGeom prst="rect">
            <a:avLst/>
          </a:prstGeom>
        </p:spPr>
      </p:pic>
      <p:sp>
        <p:nvSpPr>
          <p:cNvPr id="7" name="矩形 6"/>
          <p:cNvSpPr/>
          <p:nvPr/>
        </p:nvSpPr>
        <p:spPr>
          <a:xfrm>
            <a:off x="5950039" y="5236108"/>
            <a:ext cx="1777285" cy="718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778753" y="5410726"/>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Tree>
    <p:extLst>
      <p:ext uri="{BB962C8B-B14F-4D97-AF65-F5344CB8AC3E}">
        <p14:creationId xmlns:p14="http://schemas.microsoft.com/office/powerpoint/2010/main" val="1547899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DVWA_1.10_HIGH</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14" y="1518298"/>
            <a:ext cx="8410575" cy="5057775"/>
          </a:xfrm>
          <a:prstGeom prst="rect">
            <a:avLst/>
          </a:prstGeom>
        </p:spPr>
      </p:pic>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r="45550"/>
          <a:stretch/>
        </p:blipFill>
        <p:spPr>
          <a:xfrm>
            <a:off x="5821251" y="2537473"/>
            <a:ext cx="3200007" cy="4038600"/>
          </a:xfrm>
          <a:prstGeom prst="rect">
            <a:avLst/>
          </a:prstGeom>
        </p:spPr>
      </p:pic>
      <p:sp>
        <p:nvSpPr>
          <p:cNvPr id="5" name="矩形 4"/>
          <p:cNvSpPr/>
          <p:nvPr/>
        </p:nvSpPr>
        <p:spPr>
          <a:xfrm>
            <a:off x="3879722" y="2857967"/>
            <a:ext cx="28269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|cat /etc/passwd</a:t>
            </a:r>
          </a:p>
        </p:txBody>
      </p:sp>
      <p:sp>
        <p:nvSpPr>
          <p:cNvPr id="9" name="矩形 8"/>
          <p:cNvSpPr/>
          <p:nvPr/>
        </p:nvSpPr>
        <p:spPr>
          <a:xfrm>
            <a:off x="6110996" y="4047185"/>
            <a:ext cx="1796632" cy="1696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978591" y="4710915"/>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
        <p:nvSpPr>
          <p:cNvPr id="11" name="矩形 10"/>
          <p:cNvSpPr/>
          <p:nvPr/>
        </p:nvSpPr>
        <p:spPr>
          <a:xfrm>
            <a:off x="4942747" y="2892520"/>
            <a:ext cx="286076" cy="334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H="1" flipV="1">
            <a:off x="5125793" y="3220078"/>
            <a:ext cx="167425" cy="6039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58128" y="3756269"/>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dirty="0"/>
              <a:t>沒有空白</a:t>
            </a:r>
          </a:p>
        </p:txBody>
      </p:sp>
    </p:spTree>
    <p:extLst>
      <p:ext uri="{BB962C8B-B14F-4D97-AF65-F5344CB8AC3E}">
        <p14:creationId xmlns:p14="http://schemas.microsoft.com/office/powerpoint/2010/main" val="21031078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3F0F160-C10F-4D5D-970E-76600CAC77A6}"/>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xmlns="" id="{CDA22EB8-BA9F-4C62-AC74-41D1A8338E50}"/>
              </a:ext>
            </a:extLst>
          </p:cNvPr>
          <p:cNvPicPr>
            <a:picLocks noGrp="1" noChangeAspect="1"/>
          </p:cNvPicPr>
          <p:nvPr>
            <p:ph idx="1"/>
          </p:nvPr>
        </p:nvPicPr>
        <p:blipFill>
          <a:blip r:embed="rId2"/>
          <a:stretch>
            <a:fillRect/>
          </a:stretch>
        </p:blipFill>
        <p:spPr>
          <a:xfrm>
            <a:off x="465181" y="424787"/>
            <a:ext cx="7802839" cy="5822221"/>
          </a:xfrm>
          <a:prstGeom prst="rect">
            <a:avLst/>
          </a:prstGeom>
        </p:spPr>
      </p:pic>
    </p:spTree>
    <p:extLst>
      <p:ext uri="{BB962C8B-B14F-4D97-AF65-F5344CB8AC3E}">
        <p14:creationId xmlns:p14="http://schemas.microsoft.com/office/powerpoint/2010/main" val="16796537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a:t>SQL </a:t>
            </a:r>
            <a:r>
              <a:rPr lang="en-US" altLang="zh-TW" sz="6600" dirty="0" smtClean="0"/>
              <a:t>injection</a:t>
            </a:r>
          </a:p>
          <a:p>
            <a:pPr algn="ctr"/>
            <a:r>
              <a:rPr lang="zh-TW" altLang="en-US" sz="6600" dirty="0" smtClean="0"/>
              <a:t>漏洞</a:t>
            </a:r>
            <a:r>
              <a:rPr lang="zh-TW" altLang="en-US" sz="6600" dirty="0"/>
              <a:t>實務測試</a:t>
            </a:r>
          </a:p>
        </p:txBody>
      </p:sp>
    </p:spTree>
    <p:extLst>
      <p:ext uri="{BB962C8B-B14F-4D97-AF65-F5344CB8AC3E}">
        <p14:creationId xmlns:p14="http://schemas.microsoft.com/office/powerpoint/2010/main" val="19226517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r"/>
            <a:r>
              <a:rPr lang="en-US" altLang="zh-TW" dirty="0" smtClean="0"/>
              <a:t>SQL injection</a:t>
            </a:r>
            <a:endParaRPr lang="zh-TW" altLang="en-US" dirty="0"/>
          </a:p>
        </p:txBody>
      </p:sp>
      <p:pic>
        <p:nvPicPr>
          <p:cNvPr id="7" name="內容版面配置區 6"/>
          <p:cNvPicPr>
            <a:picLocks noGrp="1" noChangeAspect="1"/>
          </p:cNvPicPr>
          <p:nvPr>
            <p:ph idx="1"/>
          </p:nvPr>
        </p:nvPicPr>
        <p:blipFill rotWithShape="1">
          <a:blip r:embed="rId2"/>
          <a:srcRect l="1274" t="8902" r="88327" b="71774"/>
          <a:stretch/>
        </p:blipFill>
        <p:spPr>
          <a:xfrm>
            <a:off x="106252" y="857251"/>
            <a:ext cx="1331309" cy="1390919"/>
          </a:xfrm>
          <a:prstGeom prst="rect">
            <a:avLst/>
          </a:prstGeom>
        </p:spPr>
      </p:pic>
      <p:sp>
        <p:nvSpPr>
          <p:cNvPr id="8" name="矩形 7"/>
          <p:cNvSpPr/>
          <p:nvPr/>
        </p:nvSpPr>
        <p:spPr>
          <a:xfrm>
            <a:off x="369865" y="2331496"/>
            <a:ext cx="8145485" cy="3139321"/>
          </a:xfrm>
          <a:prstGeom prst="rect">
            <a:avLst/>
          </a:prstGeom>
        </p:spPr>
        <p:txBody>
          <a:bodyPr wrap="square">
            <a:spAutoFit/>
          </a:bodyPr>
          <a:lstStyle/>
          <a:p>
            <a:r>
              <a:rPr lang="en-US" altLang="zh-TW" dirty="0"/>
              <a:t>SQL injection is a </a:t>
            </a:r>
            <a:r>
              <a:rPr lang="en-US" altLang="zh-TW" b="1" dirty="0">
                <a:solidFill>
                  <a:srgbClr val="FF0000"/>
                </a:solidFill>
                <a:effectLst>
                  <a:outerShdw blurRad="38100" dist="38100" dir="2700000" algn="tl">
                    <a:srgbClr val="000000">
                      <a:alpha val="43137"/>
                    </a:srgbClr>
                  </a:outerShdw>
                </a:effectLst>
              </a:rPr>
              <a:t>code injection technique</a:t>
            </a:r>
            <a:r>
              <a:rPr lang="en-US" altLang="zh-TW" dirty="0"/>
              <a:t>, used to attack </a:t>
            </a:r>
            <a:r>
              <a:rPr lang="en-US" altLang="zh-TW" b="1" dirty="0">
                <a:solidFill>
                  <a:srgbClr val="FF0000"/>
                </a:solidFill>
                <a:effectLst>
                  <a:outerShdw blurRad="38100" dist="38100" dir="2700000" algn="tl">
                    <a:srgbClr val="000000">
                      <a:alpha val="43137"/>
                    </a:srgbClr>
                  </a:outerShdw>
                </a:effectLst>
              </a:rPr>
              <a:t>data-driven</a:t>
            </a:r>
            <a:r>
              <a:rPr lang="en-US" altLang="zh-TW" dirty="0"/>
              <a:t> applications, in which nefarious SQL statements are inserted into an entry field for execution (e.g. to dump the database contents to the attacker). </a:t>
            </a:r>
          </a:p>
          <a:p>
            <a:endParaRPr lang="en-US" altLang="zh-TW" dirty="0"/>
          </a:p>
          <a:p>
            <a:r>
              <a:rPr lang="en-US" altLang="zh-TW" dirty="0"/>
              <a:t>SQL injection must exploit a security vulnerability in an application's software, for example, when user input is either incorrectly filtered for string literal escape characters embedded in SQL statements or user input is not strongly typed and unexpectedly executed. </a:t>
            </a:r>
          </a:p>
          <a:p>
            <a:endParaRPr lang="en-US" altLang="zh-TW" dirty="0"/>
          </a:p>
          <a:p>
            <a:r>
              <a:rPr lang="en-US" altLang="zh-TW" dirty="0"/>
              <a:t>SQL injection is mostly known as an attack vector for websites but can be used to attack any type of SQL database.</a:t>
            </a:r>
            <a:endParaRPr lang="zh-TW" altLang="en-US" dirty="0"/>
          </a:p>
        </p:txBody>
      </p:sp>
      <p:sp>
        <p:nvSpPr>
          <p:cNvPr id="4" name="矩形 3"/>
          <p:cNvSpPr/>
          <p:nvPr/>
        </p:nvSpPr>
        <p:spPr>
          <a:xfrm>
            <a:off x="1742958" y="1589349"/>
            <a:ext cx="7145669" cy="369332"/>
          </a:xfrm>
          <a:prstGeom prst="rect">
            <a:avLst/>
          </a:prstGeom>
          <a:solidFill>
            <a:srgbClr val="002060"/>
          </a:solidFill>
        </p:spPr>
        <p:txBody>
          <a:bodyPr wrap="square">
            <a:spAutoFit/>
          </a:bodyPr>
          <a:lstStyle/>
          <a:p>
            <a:pPr algn="r"/>
            <a:r>
              <a:rPr lang="en-US" altLang="zh-TW" dirty="0">
                <a:solidFill>
                  <a:schemeClr val="bg1"/>
                </a:solidFill>
              </a:rPr>
              <a:t>https://en.wikipedia.org/wiki/SQL_injection</a:t>
            </a:r>
            <a:endParaRPr lang="zh-TW" altLang="en-US" dirty="0">
              <a:solidFill>
                <a:schemeClr val="bg1"/>
              </a:solidFill>
            </a:endParaRPr>
          </a:p>
        </p:txBody>
      </p:sp>
    </p:spTree>
    <p:extLst>
      <p:ext uri="{BB962C8B-B14F-4D97-AF65-F5344CB8AC3E}">
        <p14:creationId xmlns:p14="http://schemas.microsoft.com/office/powerpoint/2010/main" val="401061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758925" y="1808472"/>
            <a:ext cx="3524692" cy="1015663"/>
          </a:xfrm>
          <a:prstGeom prst="rect">
            <a:avLst/>
          </a:prstGeom>
        </p:spPr>
        <p:txBody>
          <a:bodyPr wrap="square">
            <a:spAutoFit/>
          </a:bodyPr>
          <a:lstStyle/>
          <a:p>
            <a:r>
              <a:rPr lang="en-US" altLang="zh-TW" sz="2000" dirty="0"/>
              <a:t>http://www.hackme.com/loin.php?username=</a:t>
            </a:r>
            <a:r>
              <a:rPr lang="en-US" altLang="zh-TW" sz="2000" dirty="0">
                <a:solidFill>
                  <a:srgbClr val="FF0000"/>
                </a:solidFill>
              </a:rPr>
              <a:t>hacker</a:t>
            </a:r>
            <a:r>
              <a:rPr lang="en-US" altLang="zh-TW" sz="2000" dirty="0"/>
              <a:t>&amp;password=</a:t>
            </a:r>
            <a:r>
              <a:rPr lang="en-US" altLang="zh-TW" sz="2000" dirty="0">
                <a:solidFill>
                  <a:srgbClr val="00B050"/>
                </a:solidFill>
              </a:rPr>
              <a:t>WooW11W</a:t>
            </a:r>
            <a:r>
              <a:rPr lang="en-US" altLang="zh-TW" sz="2000" dirty="0">
                <a:solidFill>
                  <a:srgbClr val="FF0000"/>
                </a:solidFill>
              </a:rPr>
              <a:t>2</a:t>
            </a:r>
            <a:endParaRPr lang="zh-TW" altLang="en-US" sz="2000" dirty="0">
              <a:solidFill>
                <a:srgbClr val="FF0000"/>
              </a:solidFill>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273058" cy="71558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smtClean="0">
                <a:effectLst>
                  <a:outerShdw blurRad="38100" dist="38100" dir="2700000" algn="tl">
                    <a:srgbClr val="000000">
                      <a:alpha val="43137"/>
                    </a:srgbClr>
                  </a:outerShdw>
                </a:effectLst>
              </a:rPr>
              <a:t>where </a:t>
            </a:r>
            <a:r>
              <a:rPr lang="en-US" altLang="zh-TW" sz="1350" b="1" dirty="0">
                <a:effectLst>
                  <a:outerShdw blurRad="38100" dist="38100" dir="2700000" algn="tl">
                    <a:srgbClr val="000000">
                      <a:alpha val="43137"/>
                    </a:srgbClr>
                  </a:outerShdw>
                </a:effectLst>
              </a:rPr>
              <a:t>user=‘</a:t>
            </a:r>
            <a:r>
              <a:rPr lang="en-US" altLang="zh-TW" sz="1350" b="1" dirty="0">
                <a:solidFill>
                  <a:srgbClr val="FF0000"/>
                </a:solidFill>
                <a:effectLst>
                  <a:outerShdw blurRad="38100" dist="38100" dir="2700000" algn="tl">
                    <a:srgbClr val="000000">
                      <a:alpha val="43137"/>
                    </a:srgbClr>
                  </a:outerShdw>
                </a:effectLst>
              </a:rPr>
              <a:t>hacker</a:t>
            </a:r>
            <a:r>
              <a:rPr lang="en-US" altLang="zh-TW" sz="1350" b="1" dirty="0">
                <a:effectLst>
                  <a:outerShdw blurRad="38100" dist="38100" dir="2700000" algn="tl">
                    <a:srgbClr val="000000">
                      <a:alpha val="43137"/>
                    </a:srgbClr>
                  </a:outerShdw>
                </a:effectLst>
              </a:rPr>
              <a:t>’</a:t>
            </a:r>
          </a:p>
          <a:p>
            <a:r>
              <a:rPr lang="en-US" altLang="zh-TW" sz="1350" b="1" dirty="0">
                <a:effectLst>
                  <a:outerShdw blurRad="38100" dist="38100" dir="2700000" algn="tl">
                    <a:srgbClr val="000000">
                      <a:alpha val="43137"/>
                    </a:srgbClr>
                  </a:outerShdw>
                </a:effectLst>
              </a:rPr>
              <a:t>and password=</a:t>
            </a:r>
            <a:r>
              <a:rPr lang="en-US" altLang="zh-TW" sz="1350" b="1" dirty="0">
                <a:solidFill>
                  <a:srgbClr val="00B050"/>
                </a:solidFill>
                <a:effectLst>
                  <a:outerShdw blurRad="38100" dist="38100" dir="2700000" algn="tl">
                    <a:srgbClr val="000000">
                      <a:alpha val="43137"/>
                    </a:srgbClr>
                  </a:outerShdw>
                </a:effectLst>
              </a:rPr>
              <a:t>‘WooW11W2</a:t>
            </a:r>
            <a:r>
              <a:rPr lang="en-US" altLang="zh-TW" sz="1350" b="1" dirty="0">
                <a:effectLst>
                  <a:outerShdw blurRad="38100" dist="38100" dir="2700000" algn="tl">
                    <a:srgbClr val="000000">
                      <a:alpha val="43137"/>
                    </a:srgbClr>
                  </a:outerShdw>
                </a:effectLst>
              </a:rPr>
              <a:t>’</a:t>
            </a:r>
            <a:endParaRPr lang="zh-TW" altLang="en-US" sz="1350" b="1" dirty="0">
              <a:effectLst>
                <a:outerShdw blurRad="38100" dist="38100" dir="2700000" algn="tl">
                  <a:srgbClr val="000000">
                    <a:alpha val="43137"/>
                  </a:srgbClr>
                </a:outerShdw>
              </a:effectLst>
            </a:endParaRPr>
          </a:p>
        </p:txBody>
      </p:sp>
      <p:sp>
        <p:nvSpPr>
          <p:cNvPr id="20" name="矩形 19"/>
          <p:cNvSpPr/>
          <p:nvPr/>
        </p:nvSpPr>
        <p:spPr>
          <a:xfrm>
            <a:off x="6928009" y="122029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正常情境</a:t>
            </a:r>
          </a:p>
        </p:txBody>
      </p:sp>
      <p:sp>
        <p:nvSpPr>
          <p:cNvPr id="2" name="橢圓 1"/>
          <p:cNvSpPr/>
          <p:nvPr/>
        </p:nvSpPr>
        <p:spPr>
          <a:xfrm>
            <a:off x="2512139" y="339240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4" name="橢圓 23"/>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5" name="橢圓 24"/>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6" name="橢圓 25"/>
          <p:cNvSpPr/>
          <p:nvPr/>
        </p:nvSpPr>
        <p:spPr>
          <a:xfrm>
            <a:off x="6283617" y="4458349"/>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27" name="橢圓 26"/>
          <p:cNvSpPr/>
          <p:nvPr/>
        </p:nvSpPr>
        <p:spPr>
          <a:xfrm>
            <a:off x="4683843" y="380377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31550972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351130" y="2337501"/>
            <a:ext cx="3524692" cy="507831"/>
          </a:xfrm>
          <a:prstGeom prst="rect">
            <a:avLst/>
          </a:prstGeom>
        </p:spPr>
        <p:txBody>
          <a:bodyPr wrap="square">
            <a:spAutoFit/>
          </a:bodyPr>
          <a:lstStyle/>
          <a:p>
            <a:r>
              <a:rPr lang="en-US" altLang="zh-TW" sz="1350" dirty="0">
                <a:hlinkClick r:id="rId7"/>
              </a:rPr>
              <a:t>http://www.hackme.com/</a:t>
            </a:r>
            <a:r>
              <a:rPr lang="en-US" altLang="zh-TW" sz="1350" dirty="0" err="1">
                <a:hlinkClick r:id="rId7"/>
              </a:rPr>
              <a:t>loin.php?username</a:t>
            </a:r>
            <a:r>
              <a:rPr lang="en-US" altLang="zh-TW" sz="1350" dirty="0">
                <a:hlinkClick r:id="rId7"/>
              </a:rPr>
              <a:t>=hacker</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353273" cy="50783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a:effectLst>
                  <a:outerShdw blurRad="38100" dist="38100" dir="2700000" algn="tl">
                    <a:srgbClr val="000000">
                      <a:alpha val="43137"/>
                    </a:srgbClr>
                  </a:outerShdw>
                </a:effectLst>
              </a:rPr>
              <a:t>Where user=‘hacker </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20" name="矩形 19"/>
          <p:cNvSpPr/>
          <p:nvPr/>
        </p:nvSpPr>
        <p:spPr>
          <a:xfrm>
            <a:off x="4940352" y="4876897"/>
            <a:ext cx="2364750" cy="507831"/>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sz="2700" b="1" dirty="0">
                <a:solidFill>
                  <a:srgbClr val="FF0000"/>
                </a:solidFill>
                <a:effectLst>
                  <a:outerShdw blurRad="38100" dist="38100" dir="2700000" algn="tl">
                    <a:srgbClr val="000000">
                      <a:alpha val="43137"/>
                    </a:srgbClr>
                  </a:outerShdw>
                </a:effectLst>
              </a:rPr>
              <a:t>所有</a:t>
            </a:r>
            <a:r>
              <a:rPr lang="en-US" altLang="zh-TW" sz="2700"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4" name="矩形 23"/>
          <p:cNvSpPr/>
          <p:nvPr/>
        </p:nvSpPr>
        <p:spPr>
          <a:xfrm>
            <a:off x="2855295" y="4359837"/>
            <a:ext cx="1923925" cy="369332"/>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b="1" dirty="0">
                <a:solidFill>
                  <a:srgbClr val="FF0000"/>
                </a:solidFill>
                <a:effectLst>
                  <a:outerShdw blurRad="38100" dist="38100" dir="2700000" algn="tl">
                    <a:srgbClr val="000000">
                      <a:alpha val="43137"/>
                    </a:srgbClr>
                  </a:outerShdw>
                </a:effectLst>
              </a:rPr>
              <a:t>所有</a:t>
            </a:r>
            <a:r>
              <a:rPr lang="en-US" altLang="zh-TW"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5" name="矩形 24"/>
          <p:cNvSpPr/>
          <p:nvPr/>
        </p:nvSpPr>
        <p:spPr>
          <a:xfrm>
            <a:off x="6928009" y="1148213"/>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攻擊情境</a:t>
            </a:r>
          </a:p>
        </p:txBody>
      </p:sp>
      <p:sp>
        <p:nvSpPr>
          <p:cNvPr id="2" name="矩形 1"/>
          <p:cNvSpPr/>
          <p:nvPr/>
        </p:nvSpPr>
        <p:spPr>
          <a:xfrm>
            <a:off x="308296" y="4803421"/>
            <a:ext cx="2798010" cy="1015663"/>
          </a:xfrm>
          <a:prstGeom prst="rect">
            <a:avLst/>
          </a:prstGeom>
          <a:solidFill>
            <a:schemeClr val="accent1">
              <a:lumMod val="40000"/>
              <a:lumOff val="60000"/>
            </a:schemeClr>
          </a:solidFill>
        </p:spPr>
        <p:txBody>
          <a:bodyPr wrap="none">
            <a:spAutoFit/>
          </a:bodyPr>
          <a:lstStyle/>
          <a:p>
            <a:r>
              <a:rPr lang="zh-TW" altLang="en-US" sz="3000" dirty="0" smtClean="0"/>
              <a:t>如果輸入</a:t>
            </a:r>
            <a:endParaRPr lang="en-US" altLang="zh-TW" sz="3000" dirty="0" smtClean="0"/>
          </a:p>
          <a:p>
            <a:r>
              <a:rPr lang="en-US" altLang="zh-TW" sz="3000" dirty="0" smtClean="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cxnSp>
        <p:nvCxnSpPr>
          <p:cNvPr id="9" name="直線單箭頭接點 8"/>
          <p:cNvCxnSpPr/>
          <p:nvPr/>
        </p:nvCxnSpPr>
        <p:spPr>
          <a:xfrm flipV="1">
            <a:off x="639977" y="3666984"/>
            <a:ext cx="582536" cy="1178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2503432" y="332869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7" name="橢圓 26"/>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8" name="橢圓 27"/>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9" name="橢圓 28"/>
          <p:cNvSpPr/>
          <p:nvPr/>
        </p:nvSpPr>
        <p:spPr>
          <a:xfrm>
            <a:off x="6224196" y="4334485"/>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30" name="橢圓 29"/>
          <p:cNvSpPr/>
          <p:nvPr/>
        </p:nvSpPr>
        <p:spPr>
          <a:xfrm>
            <a:off x="4627356" y="383170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2561333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5903"/>
            <a:ext cx="9011992" cy="924941"/>
          </a:xfrm>
        </p:spPr>
        <p:txBody>
          <a:bodyPr>
            <a:noAutofit/>
          </a:bodyPr>
          <a:lstStyle/>
          <a:p>
            <a:r>
              <a:rPr lang="zh-TW" altLang="en-US" sz="2400" dirty="0" smtClean="0"/>
              <a:t>不同資料庫系統有不一樣的攻擊</a:t>
            </a:r>
            <a:r>
              <a:rPr lang="en-US" altLang="zh-TW" sz="2400" dirty="0" smtClean="0"/>
              <a:t/>
            </a:r>
            <a:br>
              <a:rPr lang="en-US" altLang="zh-TW" sz="2400" dirty="0" smtClean="0"/>
            </a:br>
            <a:r>
              <a:rPr lang="en-US" altLang="zh-TW" sz="2400" dirty="0" smtClean="0"/>
              <a:t>Bypassing </a:t>
            </a:r>
            <a:r>
              <a:rPr lang="en-US" altLang="zh-TW" sz="2400" dirty="0"/>
              <a:t>Login Screens </a:t>
            </a:r>
            <a:endParaRPr lang="zh-TW" altLang="en-US" sz="2400" dirty="0"/>
          </a:p>
        </p:txBody>
      </p:sp>
      <p:sp>
        <p:nvSpPr>
          <p:cNvPr id="3" name="內容版面配置區 2"/>
          <p:cNvSpPr>
            <a:spLocks noGrp="1"/>
          </p:cNvSpPr>
          <p:nvPr>
            <p:ph idx="1"/>
          </p:nvPr>
        </p:nvSpPr>
        <p:spPr>
          <a:xfrm>
            <a:off x="4276736" y="1533620"/>
            <a:ext cx="4496561" cy="3263504"/>
          </a:xfrm>
        </p:spPr>
        <p:txBody>
          <a:bodyPr>
            <a:noAutofit/>
          </a:bodyPr>
          <a:lstStyle/>
          <a:p>
            <a:pPr marL="0" indent="0">
              <a:buNone/>
            </a:pPr>
            <a:r>
              <a:rPr lang="en-US" altLang="zh-TW" sz="2400" dirty="0" smtClean="0"/>
              <a:t>SQL </a:t>
            </a:r>
            <a:r>
              <a:rPr lang="en-US" altLang="zh-TW" sz="2400" dirty="0"/>
              <a:t>Injection 101, Login tricks</a:t>
            </a:r>
          </a:p>
          <a:p>
            <a:endParaRPr lang="en-US" altLang="zh-TW" sz="2400" dirty="0"/>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a:t>
            </a:r>
          </a:p>
          <a:p>
            <a:pPr marL="514350" indent="-514350">
              <a:buFont typeface="+mj-lt"/>
              <a:buAutoNum type="arabicPeriod"/>
            </a:pPr>
            <a:r>
              <a:rPr lang="en-US" altLang="zh-TW" sz="2400" dirty="0"/>
              <a:t>' or</a:t>
            </a:r>
            <a:r>
              <a:rPr lang="en-US" altLang="zh-TW" sz="2400" b="1" dirty="0">
                <a:solidFill>
                  <a:srgbClr val="FF0000"/>
                </a:solidFill>
                <a:effectLst>
                  <a:outerShdw blurRad="38100" dist="38100" dir="2700000" algn="tl">
                    <a:srgbClr val="000000">
                      <a:alpha val="43137"/>
                    </a:srgbClr>
                  </a:outerShdw>
                </a:effectLst>
              </a:rPr>
              <a:t> 1=1</a:t>
            </a:r>
            <a:r>
              <a:rPr lang="en-US" altLang="zh-TW" sz="2400" b="1" dirty="0">
                <a:effectLst>
                  <a:outerShdw blurRad="38100" dist="38100" dir="2700000" algn="tl">
                    <a:srgbClr val="000000">
                      <a:alpha val="43137"/>
                    </a:srgbClr>
                  </a:outerShdw>
                </a:effectLst>
              </a:rPr>
              <a:t>-</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a:t>
            </a:r>
            <a:endParaRPr lang="zh-TW" altLang="en-US" sz="2400" dirty="0"/>
          </a:p>
        </p:txBody>
      </p:sp>
      <p:sp>
        <p:nvSpPr>
          <p:cNvPr id="4" name="矩形 3"/>
          <p:cNvSpPr/>
          <p:nvPr/>
        </p:nvSpPr>
        <p:spPr>
          <a:xfrm>
            <a:off x="246104" y="1540495"/>
            <a:ext cx="2798010" cy="553998"/>
          </a:xfrm>
          <a:prstGeom prst="rect">
            <a:avLst/>
          </a:prstGeom>
          <a:solidFill>
            <a:schemeClr val="accent1">
              <a:lumMod val="40000"/>
              <a:lumOff val="60000"/>
            </a:schemeClr>
          </a:solidFill>
        </p:spPr>
        <p:txBody>
          <a:bodyPr wrap="none">
            <a:spAutoFit/>
          </a:bodyPr>
          <a:lstStyle/>
          <a:p>
            <a:r>
              <a:rPr lang="en-US" altLang="zh-TW" sz="3000" dirty="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sp>
        <p:nvSpPr>
          <p:cNvPr id="5" name="向右箭號 4"/>
          <p:cNvSpPr/>
          <p:nvPr/>
        </p:nvSpPr>
        <p:spPr>
          <a:xfrm>
            <a:off x="3293163" y="1609822"/>
            <a:ext cx="627845" cy="415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0" y="990845"/>
            <a:ext cx="9144000" cy="338554"/>
          </a:xfrm>
          <a:prstGeom prst="rect">
            <a:avLst/>
          </a:prstGeom>
          <a:solidFill>
            <a:srgbClr val="FFFF00"/>
          </a:solidFill>
          <a:ln>
            <a:noFill/>
          </a:ln>
        </p:spPr>
        <p:txBody>
          <a:bodyPr wrap="square">
            <a:spAutoFit/>
          </a:bodyPr>
          <a:lstStyle/>
          <a:p>
            <a:r>
              <a:rPr lang="zh-TW" altLang="en-US" sz="1600" dirty="0"/>
              <a:t>https://www.netsparker.com/blog/web-security/sql-injection-cheat-sheet/#LineCommentAttacks</a:t>
            </a:r>
          </a:p>
        </p:txBody>
      </p:sp>
    </p:spTree>
    <p:extLst>
      <p:ext uri="{BB962C8B-B14F-4D97-AF65-F5344CB8AC3E}">
        <p14:creationId xmlns:p14="http://schemas.microsoft.com/office/powerpoint/2010/main" val="2164358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959" y="158908"/>
            <a:ext cx="8894595" cy="711390"/>
          </a:xfrm>
          <a:solidFill>
            <a:schemeClr val="accent4">
              <a:lumMod val="50000"/>
            </a:schemeClr>
          </a:solidFill>
        </p:spPr>
        <p:txBody>
          <a:bodyPr/>
          <a:lstStyle/>
          <a:p>
            <a:r>
              <a:rPr lang="en-US" altLang="zh-TW" dirty="0">
                <a:solidFill>
                  <a:schemeClr val="bg1"/>
                </a:solidFill>
              </a:rPr>
              <a:t>SQL Injection Cheat Sheet</a:t>
            </a:r>
            <a:endParaRPr lang="zh-TW" altLang="en-US" dirty="0">
              <a:solidFill>
                <a:schemeClr val="bg1"/>
              </a:solidFill>
            </a:endParaRPr>
          </a:p>
        </p:txBody>
      </p:sp>
      <p:pic>
        <p:nvPicPr>
          <p:cNvPr id="5" name="內容版面配置區 4"/>
          <p:cNvPicPr>
            <a:picLocks noGrp="1" noChangeAspect="1"/>
          </p:cNvPicPr>
          <p:nvPr>
            <p:ph idx="1"/>
          </p:nvPr>
        </p:nvPicPr>
        <p:blipFill rotWithShape="1">
          <a:blip r:embed="rId2"/>
          <a:srcRect l="11504" t="16229" r="33098" b="16166"/>
          <a:stretch/>
        </p:blipFill>
        <p:spPr>
          <a:xfrm>
            <a:off x="3188680" y="1932195"/>
            <a:ext cx="5683499" cy="3899520"/>
          </a:xfrm>
          <a:prstGeom prst="rect">
            <a:avLst/>
          </a:prstGeom>
        </p:spPr>
      </p:pic>
      <p:sp>
        <p:nvSpPr>
          <p:cNvPr id="4" name="矩形 3"/>
          <p:cNvSpPr/>
          <p:nvPr/>
        </p:nvSpPr>
        <p:spPr>
          <a:xfrm>
            <a:off x="174959" y="848922"/>
            <a:ext cx="8894595" cy="323165"/>
          </a:xfrm>
          <a:prstGeom prst="rect">
            <a:avLst/>
          </a:prstGeom>
          <a:solidFill>
            <a:srgbClr val="FFFF00"/>
          </a:solidFill>
          <a:ln>
            <a:noFill/>
          </a:ln>
        </p:spPr>
        <p:txBody>
          <a:bodyPr wrap="square">
            <a:spAutoFit/>
          </a:bodyPr>
          <a:lstStyle/>
          <a:p>
            <a:r>
              <a:rPr lang="zh-TW" altLang="en-US" sz="1500" dirty="0"/>
              <a:t>https://www.netsparker.com/blog/web-security/sql-injection-cheat-sheet/#LineCommentAttacks</a:t>
            </a:r>
          </a:p>
        </p:txBody>
      </p:sp>
      <p:pic>
        <p:nvPicPr>
          <p:cNvPr id="6" name="圖片 5"/>
          <p:cNvPicPr>
            <a:picLocks noChangeAspect="1"/>
          </p:cNvPicPr>
          <p:nvPr/>
        </p:nvPicPr>
        <p:blipFill>
          <a:blip r:embed="rId3"/>
          <a:stretch>
            <a:fillRect/>
          </a:stretch>
        </p:blipFill>
        <p:spPr>
          <a:xfrm>
            <a:off x="174959" y="1732770"/>
            <a:ext cx="3300994" cy="4841024"/>
          </a:xfrm>
          <a:prstGeom prst="rect">
            <a:avLst/>
          </a:prstGeom>
        </p:spPr>
      </p:pic>
      <p:sp>
        <p:nvSpPr>
          <p:cNvPr id="7" name="雲朵形圖說文字 6"/>
          <p:cNvSpPr/>
          <p:nvPr/>
        </p:nvSpPr>
        <p:spPr>
          <a:xfrm>
            <a:off x="6496201" y="228157"/>
            <a:ext cx="2096037" cy="572891"/>
          </a:xfrm>
          <a:prstGeom prst="cloudCallout">
            <a:avLst>
              <a:gd name="adj1" fmla="val -69622"/>
              <a:gd name="adj2" fmla="val 148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t>Since 2007</a:t>
            </a:r>
            <a:endParaRPr lang="zh-TW" altLang="en-US" sz="2100" dirty="0"/>
          </a:p>
        </p:txBody>
      </p:sp>
      <p:sp>
        <p:nvSpPr>
          <p:cNvPr id="8" name="矩形 7"/>
          <p:cNvSpPr/>
          <p:nvPr/>
        </p:nvSpPr>
        <p:spPr>
          <a:xfrm>
            <a:off x="6930806" y="1083096"/>
            <a:ext cx="1751570" cy="369332"/>
          </a:xfrm>
          <a:prstGeom prst="rect">
            <a:avLst/>
          </a:prstGeom>
        </p:spPr>
        <p:txBody>
          <a:bodyPr wrap="none">
            <a:spAutoFit/>
          </a:bodyPr>
          <a:lstStyle/>
          <a:p>
            <a:r>
              <a:rPr lang="en-US" altLang="zh-TW" dirty="0" err="1"/>
              <a:t>Ferruh</a:t>
            </a:r>
            <a:r>
              <a:rPr lang="en-US" altLang="zh-TW" dirty="0"/>
              <a:t> </a:t>
            </a:r>
            <a:r>
              <a:rPr lang="en-US" altLang="zh-TW" dirty="0" err="1"/>
              <a:t>Mavituna</a:t>
            </a:r>
            <a:endParaRPr lang="zh-TW" altLang="en-US" dirty="0"/>
          </a:p>
        </p:txBody>
      </p:sp>
    </p:spTree>
    <p:extLst>
      <p:ext uri="{BB962C8B-B14F-4D97-AF65-F5344CB8AC3E}">
        <p14:creationId xmlns:p14="http://schemas.microsoft.com/office/powerpoint/2010/main" val="38108994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7418"/>
            <a:ext cx="9144000" cy="1325563"/>
          </a:xfrm>
          <a:solidFill>
            <a:schemeClr val="accent4">
              <a:lumMod val="50000"/>
            </a:schemeClr>
          </a:solidFill>
        </p:spPr>
        <p:txBody>
          <a:bodyPr>
            <a:normAutofit/>
          </a:bodyPr>
          <a:lstStyle/>
          <a:p>
            <a:r>
              <a:rPr lang="en-US" altLang="zh-TW" dirty="0" err="1">
                <a:solidFill>
                  <a:schemeClr val="bg1"/>
                </a:solidFill>
              </a:rPr>
              <a:t>SQLi</a:t>
            </a:r>
            <a:r>
              <a:rPr lang="zh-TW" altLang="en-US" dirty="0" smtClean="0">
                <a:solidFill>
                  <a:schemeClr val="bg1"/>
                </a:solidFill>
              </a:rPr>
              <a:t>類型</a:t>
            </a:r>
            <a:r>
              <a:rPr lang="en-US" altLang="zh-TW" dirty="0" smtClean="0">
                <a:solidFill>
                  <a:schemeClr val="bg1"/>
                </a:solidFill>
              </a:rPr>
              <a:t/>
            </a:r>
            <a:br>
              <a:rPr lang="en-US" altLang="zh-TW" dirty="0" smtClean="0">
                <a:solidFill>
                  <a:schemeClr val="bg1"/>
                </a:solidFill>
              </a:rPr>
            </a:br>
            <a:r>
              <a:rPr lang="zh-TW" altLang="en-US" sz="2200" dirty="0" smtClean="0">
                <a:solidFill>
                  <a:schemeClr val="bg1"/>
                </a:solidFill>
              </a:rPr>
              <a:t>有許多不同學者提出各種分類法</a:t>
            </a:r>
            <a:r>
              <a:rPr lang="en-US" altLang="zh-TW" sz="2200" dirty="0" smtClean="0">
                <a:solidFill>
                  <a:schemeClr val="bg1"/>
                </a:solidFill>
              </a:rPr>
              <a:t/>
            </a:r>
            <a:br>
              <a:rPr lang="en-US" altLang="zh-TW" sz="2200" dirty="0" smtClean="0">
                <a:solidFill>
                  <a:schemeClr val="bg1"/>
                </a:solidFill>
              </a:rPr>
            </a:br>
            <a:r>
              <a:rPr lang="en-US" altLang="zh-TW" sz="2200" dirty="0" smtClean="0">
                <a:solidFill>
                  <a:schemeClr val="bg1"/>
                </a:solidFill>
              </a:rPr>
              <a:t>….</a:t>
            </a:r>
            <a:r>
              <a:rPr lang="zh-TW" altLang="en-US" sz="2200" dirty="0" smtClean="0">
                <a:solidFill>
                  <a:schemeClr val="bg1"/>
                </a:solidFill>
              </a:rPr>
              <a:t>參考即可</a:t>
            </a:r>
            <a:endParaRPr lang="zh-TW" altLang="en-US" sz="2200" dirty="0">
              <a:solidFill>
                <a:schemeClr val="bg1"/>
              </a:solidFill>
            </a:endParaRPr>
          </a:p>
        </p:txBody>
      </p:sp>
      <p:pic>
        <p:nvPicPr>
          <p:cNvPr id="4" name="內容版面配置區 3"/>
          <p:cNvPicPr>
            <a:picLocks noGrp="1" noChangeAspect="1"/>
          </p:cNvPicPr>
          <p:nvPr>
            <p:ph idx="1"/>
          </p:nvPr>
        </p:nvPicPr>
        <p:blipFill>
          <a:blip r:embed="rId2"/>
          <a:stretch>
            <a:fillRect/>
          </a:stretch>
        </p:blipFill>
        <p:spPr>
          <a:xfrm>
            <a:off x="4296630" y="0"/>
            <a:ext cx="4740279" cy="6506035"/>
          </a:xfrm>
          <a:prstGeom prst="rect">
            <a:avLst/>
          </a:prstGeom>
        </p:spPr>
      </p:pic>
      <p:graphicFrame>
        <p:nvGraphicFramePr>
          <p:cNvPr id="5" name="內容版面配置區 3"/>
          <p:cNvGraphicFramePr>
            <a:graphicFrameLocks/>
          </p:cNvGraphicFramePr>
          <p:nvPr>
            <p:extLst>
              <p:ext uri="{D42A27DB-BD31-4B8C-83A1-F6EECF244321}">
                <p14:modId xmlns:p14="http://schemas.microsoft.com/office/powerpoint/2010/main" val="299735626"/>
              </p:ext>
            </p:extLst>
          </p:nvPr>
        </p:nvGraphicFramePr>
        <p:xfrm>
          <a:off x="257947" y="2437636"/>
          <a:ext cx="3646787" cy="1783080"/>
        </p:xfrm>
        <a:graphic>
          <a:graphicData uri="http://schemas.openxmlformats.org/drawingml/2006/table">
            <a:tbl>
              <a:tblPr firstRow="1" bandRow="1">
                <a:tableStyleId>{5C22544A-7EE6-4342-B048-85BDC9FD1C3A}</a:tableStyleId>
              </a:tblPr>
              <a:tblGrid>
                <a:gridCol w="3646787">
                  <a:extLst>
                    <a:ext uri="{9D8B030D-6E8A-4147-A177-3AD203B41FA5}">
                      <a16:colId xmlns:a16="http://schemas.microsoft.com/office/drawing/2014/main" xmlns="" val="20000"/>
                    </a:ext>
                  </a:extLst>
                </a:gridCol>
              </a:tblGrid>
              <a:tr h="278130">
                <a:tc>
                  <a:txBody>
                    <a:bodyPr/>
                    <a:lstStyle/>
                    <a:p>
                      <a:r>
                        <a:rPr lang="en-US" altLang="zh-TW" sz="2000" dirty="0" err="1" smtClean="0">
                          <a:solidFill>
                            <a:srgbClr val="FFFF00"/>
                          </a:solidFill>
                        </a:rPr>
                        <a:t>SQLmap</a:t>
                      </a:r>
                      <a:r>
                        <a:rPr lang="zh-TW" altLang="en-US" sz="2000" dirty="0" smtClean="0"/>
                        <a:t>支援的 </a:t>
                      </a:r>
                      <a:r>
                        <a:rPr lang="en-US" altLang="zh-TW" sz="2000" dirty="0" err="1" smtClean="0"/>
                        <a:t>SQLi</a:t>
                      </a:r>
                      <a:r>
                        <a:rPr lang="zh-TW" altLang="en-US" sz="2000" dirty="0" smtClean="0"/>
                        <a:t>測試</a:t>
                      </a:r>
                      <a:endParaRPr lang="zh-TW" altLang="en-US" sz="2000" dirty="0"/>
                    </a:p>
                  </a:txBody>
                  <a:tcPr marL="68580" marR="68580" marT="34290" marB="34290"/>
                </a:tc>
                <a:extLst>
                  <a:ext uri="{0D108BD9-81ED-4DB2-BD59-A6C34878D82A}">
                    <a16:rowId xmlns:a16="http://schemas.microsoft.com/office/drawing/2014/main" xmlns="" val="10000"/>
                  </a:ext>
                </a:extLst>
              </a:tr>
              <a:tr h="278130">
                <a:tc>
                  <a:txBody>
                    <a:bodyPr/>
                    <a:lstStyle/>
                    <a:p>
                      <a:r>
                        <a:rPr lang="en-US" altLang="zh-TW" sz="1400" b="1" dirty="0" smtClean="0">
                          <a:effectLst>
                            <a:outerShdw blurRad="38100" dist="38100" dir="2700000" algn="tl">
                              <a:srgbClr val="000000">
                                <a:alpha val="43137"/>
                              </a:srgbClr>
                            </a:outerShdw>
                          </a:effectLst>
                        </a:rPr>
                        <a:t>1.Boolean-based blind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xmlns="" val="10001"/>
                  </a:ext>
                </a:extLst>
              </a:tr>
              <a:tr h="278130">
                <a:tc>
                  <a:txBody>
                    <a:bodyPr/>
                    <a:lstStyle/>
                    <a:p>
                      <a:r>
                        <a:rPr lang="en-US" altLang="zh-TW" sz="1400" b="1" dirty="0" smtClean="0">
                          <a:effectLst>
                            <a:outerShdw blurRad="38100" dist="38100" dir="2700000" algn="tl">
                              <a:srgbClr val="000000">
                                <a:alpha val="43137"/>
                              </a:srgbClr>
                            </a:outerShdw>
                          </a:effectLst>
                        </a:rPr>
                        <a:t>2.Time-based blind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xmlns="" val="10002"/>
                  </a:ext>
                </a:extLst>
              </a:tr>
              <a:tr h="278130">
                <a:tc>
                  <a:txBody>
                    <a:bodyPr/>
                    <a:lstStyle/>
                    <a:p>
                      <a:r>
                        <a:rPr lang="en-US" altLang="zh-TW" sz="1400" b="1" dirty="0" smtClean="0">
                          <a:effectLst>
                            <a:outerShdw blurRad="38100" dist="38100" dir="2700000" algn="tl">
                              <a:srgbClr val="000000">
                                <a:alpha val="43137"/>
                              </a:srgbClr>
                            </a:outerShdw>
                          </a:effectLst>
                        </a:rPr>
                        <a:t>3.Error-based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xmlns="" val="10003"/>
                  </a:ext>
                </a:extLst>
              </a:tr>
              <a:tr h="278130">
                <a:tc>
                  <a:txBody>
                    <a:bodyPr/>
                    <a:lstStyle/>
                    <a:p>
                      <a:r>
                        <a:rPr lang="en-US" altLang="zh-TW" sz="1400" b="1" dirty="0" smtClean="0">
                          <a:effectLst>
                            <a:outerShdw blurRad="38100" dist="38100" dir="2700000" algn="tl">
                              <a:srgbClr val="000000">
                                <a:alpha val="43137"/>
                              </a:srgbClr>
                            </a:outerShdw>
                          </a:effectLst>
                        </a:rPr>
                        <a:t>4.UNION query-based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xmlns="" val="10004"/>
                  </a:ext>
                </a:extLst>
              </a:tr>
              <a:tr h="278130">
                <a:tc>
                  <a:txBody>
                    <a:bodyPr/>
                    <a:lstStyle/>
                    <a:p>
                      <a:r>
                        <a:rPr lang="en-US" altLang="zh-TW" sz="1400" b="1" dirty="0" smtClean="0">
                          <a:effectLst>
                            <a:outerShdw blurRad="38100" dist="38100" dir="2700000" algn="tl">
                              <a:srgbClr val="000000">
                                <a:alpha val="43137"/>
                              </a:srgbClr>
                            </a:outerShdw>
                          </a:effectLst>
                        </a:rPr>
                        <a:t>5.Stacked queries(piggy backing)</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矩形 5"/>
          <p:cNvSpPr/>
          <p:nvPr/>
        </p:nvSpPr>
        <p:spPr>
          <a:xfrm>
            <a:off x="140042" y="4353231"/>
            <a:ext cx="3764692" cy="523220"/>
          </a:xfrm>
          <a:prstGeom prst="rect">
            <a:avLst/>
          </a:prstGeom>
          <a:solidFill>
            <a:srgbClr val="FFFF00"/>
          </a:solidFill>
        </p:spPr>
        <p:txBody>
          <a:bodyPr wrap="square">
            <a:spAutoFit/>
          </a:bodyPr>
          <a:lstStyle/>
          <a:p>
            <a:r>
              <a:rPr lang="en-US" altLang="zh-TW" sz="1400" b="1" dirty="0">
                <a:effectLst>
                  <a:outerShdw blurRad="38100" dist="38100" dir="2700000" algn="tl">
                    <a:srgbClr val="000000">
                      <a:alpha val="43137"/>
                    </a:srgbClr>
                  </a:outerShdw>
                </a:effectLst>
              </a:rPr>
              <a:t>https://github.com/sqlmapproject/sqlmap/wiki/Techniques</a:t>
            </a:r>
            <a:endParaRPr lang="zh-TW" altLang="en-US"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0217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t>
            </a:r>
            <a:r>
              <a:rPr lang="zh-TW" altLang="en-US" dirty="0"/>
              <a:t>實作練習 </a:t>
            </a:r>
            <a:r>
              <a:rPr lang="en-US" altLang="zh-TW" dirty="0"/>
              <a:t>lab】 Get-Command -Name Get-Alias</a:t>
            </a:r>
            <a:br>
              <a:rPr lang="en-US" altLang="zh-TW" dirty="0"/>
            </a:br>
            <a:endParaRPr lang="zh-TW"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2545" y="1545236"/>
            <a:ext cx="7886700" cy="947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37344" y="3159068"/>
            <a:ext cx="6892579" cy="369332"/>
          </a:xfrm>
          <a:prstGeom prst="rect">
            <a:avLst/>
          </a:prstGeom>
        </p:spPr>
        <p:txBody>
          <a:bodyPr wrap="square">
            <a:spAutoFit/>
          </a:bodyPr>
          <a:lstStyle/>
          <a:p>
            <a:pPr lvl="0" defTabSz="914400">
              <a:lnSpc>
                <a:spcPct val="90000"/>
              </a:lnSpc>
              <a:spcBef>
                <a:spcPct val="0"/>
              </a:spcBef>
            </a:pPr>
            <a:r>
              <a:rPr lang="en-US" altLang="zh-TW" sz="2000" dirty="0">
                <a:solidFill>
                  <a:prstClr val="black"/>
                </a:solidFill>
                <a:latin typeface="Calibri Light" panose="020F0302020204030204"/>
                <a:cs typeface="+mj-cs"/>
              </a:rPr>
              <a:t>cmdlets, functions, aliases(</a:t>
            </a:r>
            <a:r>
              <a:rPr lang="zh-TW" altLang="en-US" sz="2000" dirty="0">
                <a:solidFill>
                  <a:prstClr val="black"/>
                </a:solidFill>
                <a:latin typeface="Calibri Light" panose="020F0302020204030204"/>
                <a:cs typeface="+mj-cs"/>
              </a:rPr>
              <a:t>別名</a:t>
            </a:r>
            <a:r>
              <a:rPr lang="en-US" altLang="zh-TW" sz="2000" dirty="0">
                <a:solidFill>
                  <a:prstClr val="black"/>
                </a:solidFill>
                <a:latin typeface="Calibri Light" panose="020F0302020204030204"/>
                <a:cs typeface="+mj-cs"/>
              </a:rPr>
              <a:t>), and sometimes external scripts.</a:t>
            </a:r>
            <a:endParaRPr lang="zh-TW" altLang="en-US" sz="2000" dirty="0">
              <a:solidFill>
                <a:prstClr val="black"/>
              </a:solidFill>
              <a:latin typeface="Calibri Light" panose="020F0302020204030204"/>
              <a:cs typeface="+mj-cs"/>
            </a:endParaRPr>
          </a:p>
        </p:txBody>
      </p:sp>
    </p:spTree>
    <p:extLst>
      <p:ext uri="{BB962C8B-B14F-4D97-AF65-F5344CB8AC3E}">
        <p14:creationId xmlns:p14="http://schemas.microsoft.com/office/powerpoint/2010/main" val="2755322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12" y="115075"/>
            <a:ext cx="9144000" cy="425003"/>
          </a:xfrm>
          <a:solidFill>
            <a:srgbClr val="FFFF00"/>
          </a:solidFill>
        </p:spPr>
        <p:txBody>
          <a:bodyPr>
            <a:normAutofit fontScale="90000"/>
          </a:bodyPr>
          <a:lstStyle/>
          <a:p>
            <a:r>
              <a:rPr lang="en-US" altLang="zh-TW" dirty="0"/>
              <a:t>Automating SQL </a:t>
            </a:r>
            <a:r>
              <a:rPr lang="en-US" altLang="zh-TW" dirty="0" smtClean="0"/>
              <a:t>Injection</a:t>
            </a:r>
            <a:endParaRPr lang="zh-TW" altLang="en-US" dirty="0"/>
          </a:p>
        </p:txBody>
      </p:sp>
      <p:sp>
        <p:nvSpPr>
          <p:cNvPr id="3" name="內容版面配置區 2"/>
          <p:cNvSpPr>
            <a:spLocks noGrp="1"/>
          </p:cNvSpPr>
          <p:nvPr>
            <p:ph idx="1"/>
          </p:nvPr>
        </p:nvSpPr>
        <p:spPr>
          <a:xfrm>
            <a:off x="632963" y="782873"/>
            <a:ext cx="7886700" cy="2842173"/>
          </a:xfrm>
        </p:spPr>
        <p:txBody>
          <a:bodyPr>
            <a:normAutofit fontScale="62500" lnSpcReduction="20000"/>
          </a:bodyPr>
          <a:lstStyle/>
          <a:p>
            <a:r>
              <a:rPr lang="en-US" altLang="zh-TW" b="1" dirty="0" err="1" smtClean="0">
                <a:effectLst>
                  <a:outerShdw blurRad="38100" dist="38100" dir="2700000" algn="tl">
                    <a:srgbClr val="000000">
                      <a:alpha val="43137"/>
                    </a:srgbClr>
                  </a:outerShdw>
                </a:effectLst>
              </a:rPr>
              <a:t>Sqlmap</a:t>
            </a:r>
            <a:r>
              <a:rPr lang="en-US" altLang="zh-TW" b="1" dirty="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最有名</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有機會再教</a:t>
            </a:r>
            <a:r>
              <a:rPr lang="en-US" altLang="zh-TW" b="1" dirty="0" smtClean="0">
                <a:effectLst>
                  <a:outerShdw blurRad="38100" dist="38100" dir="2700000" algn="tl">
                    <a:srgbClr val="000000">
                      <a:alpha val="43137"/>
                    </a:srgbClr>
                  </a:outerShdw>
                </a:effectLst>
              </a:rPr>
              <a:t>]</a:t>
            </a:r>
          </a:p>
          <a:p>
            <a:r>
              <a:rPr lang="en-US" altLang="zh-TW" b="1" dirty="0" smtClean="0">
                <a:effectLst>
                  <a:outerShdw blurRad="38100" dist="38100" dir="2700000" algn="tl">
                    <a:srgbClr val="000000">
                      <a:alpha val="43137"/>
                    </a:srgbClr>
                  </a:outerShdw>
                </a:effectLst>
              </a:rPr>
              <a:t>Pangolin</a:t>
            </a:r>
            <a:r>
              <a:rPr lang="en-US" altLang="zh-TW" b="1" dirty="0">
                <a:effectLst>
                  <a:outerShdw blurRad="38100" dist="38100" dir="2700000" algn="tl">
                    <a:srgbClr val="000000">
                      <a:alpha val="43137"/>
                    </a:srgbClr>
                  </a:outerShdw>
                </a:effectLst>
              </a:rPr>
              <a:t>	</a:t>
            </a:r>
          </a:p>
          <a:p>
            <a:r>
              <a:rPr lang="en-US" altLang="zh-TW" b="1" dirty="0" err="1">
                <a:effectLst>
                  <a:outerShdw blurRad="38100" dist="38100" dir="2700000" algn="tl">
                    <a:srgbClr val="000000">
                      <a:alpha val="43137"/>
                    </a:srgbClr>
                  </a:outerShdw>
                </a:effectLst>
              </a:rPr>
              <a:t>Havij</a:t>
            </a:r>
            <a:endParaRPr lang="en-US" altLang="zh-TW" b="1" dirty="0" smtClean="0">
              <a:effectLst>
                <a:outerShdw blurRad="38100" dist="38100" dir="2700000" algn="tl">
                  <a:srgbClr val="000000">
                    <a:alpha val="43137"/>
                  </a:srgbClr>
                </a:outerShdw>
              </a:effectLst>
            </a:endParaRPr>
          </a:p>
          <a:p>
            <a:r>
              <a:rPr lang="en-US" altLang="zh-TW" dirty="0" smtClean="0"/>
              <a:t>Bobcat </a:t>
            </a:r>
          </a:p>
          <a:p>
            <a:r>
              <a:rPr lang="en-US" altLang="zh-TW" dirty="0" smtClean="0"/>
              <a:t>BSQL </a:t>
            </a:r>
          </a:p>
          <a:p>
            <a:r>
              <a:rPr lang="en-US" altLang="zh-TW" dirty="0" err="1"/>
              <a:t>Automagic</a:t>
            </a:r>
            <a:r>
              <a:rPr lang="en-US" altLang="zh-TW" dirty="0"/>
              <a:t> SQL Injector (http://scoobygang.org/automagic.zip)</a:t>
            </a:r>
          </a:p>
          <a:p>
            <a:r>
              <a:rPr lang="en-US" altLang="zh-TW" dirty="0" err="1" smtClean="0"/>
              <a:t>SQLiX</a:t>
            </a:r>
            <a:r>
              <a:rPr lang="en-US" altLang="zh-TW" dirty="0" smtClean="0"/>
              <a:t> </a:t>
            </a:r>
            <a:r>
              <a:rPr lang="en-US" altLang="zh-TW" dirty="0"/>
              <a:t>(www.owasp.org/index.php/Category:OWASP_SQLiX_Project)</a:t>
            </a:r>
          </a:p>
          <a:p>
            <a:r>
              <a:rPr lang="en-US" altLang="zh-TW" dirty="0" smtClean="0"/>
              <a:t>SQLGET </a:t>
            </a:r>
            <a:r>
              <a:rPr lang="en-US" altLang="zh-TW" dirty="0"/>
              <a:t>(www.infobyte.com.ar)</a:t>
            </a:r>
          </a:p>
          <a:p>
            <a:r>
              <a:rPr lang="en-US" altLang="zh-TW" dirty="0" smtClean="0"/>
              <a:t>Absinthe </a:t>
            </a:r>
            <a:r>
              <a:rPr lang="en-US" altLang="zh-TW" dirty="0"/>
              <a:t>(http://0x90.org/releases/absinthe/)</a:t>
            </a:r>
          </a:p>
        </p:txBody>
      </p:sp>
      <p:sp>
        <p:nvSpPr>
          <p:cNvPr id="5" name="標題 1"/>
          <p:cNvSpPr txBox="1">
            <a:spLocks/>
          </p:cNvSpPr>
          <p:nvPr/>
        </p:nvSpPr>
        <p:spPr>
          <a:xfrm>
            <a:off x="0" y="5638876"/>
            <a:ext cx="9144000" cy="446988"/>
          </a:xfrm>
          <a:prstGeom prst="rect">
            <a:avLst/>
          </a:prstGeom>
          <a:solidFill>
            <a:srgbClr val="FFFF0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t>Automating Blind SQL Injection</a:t>
            </a:r>
            <a:endParaRPr lang="zh-TW" altLang="en-US" sz="2400" b="1" dirty="0"/>
          </a:p>
        </p:txBody>
      </p:sp>
      <p:sp>
        <p:nvSpPr>
          <p:cNvPr id="6" name="矩形 5"/>
          <p:cNvSpPr/>
          <p:nvPr/>
        </p:nvSpPr>
        <p:spPr>
          <a:xfrm>
            <a:off x="653225" y="6152761"/>
            <a:ext cx="6565006" cy="415498"/>
          </a:xfrm>
          <a:prstGeom prst="rect">
            <a:avLst/>
          </a:prstGeom>
        </p:spPr>
        <p:txBody>
          <a:bodyPr wrap="square">
            <a:spAutoFit/>
          </a:bodyPr>
          <a:lstStyle/>
          <a:p>
            <a:r>
              <a:rPr lang="en-US" altLang="zh-TW" sz="2100" dirty="0"/>
              <a:t>Absinthe    BSQL Hacker    </a:t>
            </a:r>
            <a:r>
              <a:rPr lang="en-US" altLang="zh-TW" sz="2100" dirty="0" err="1"/>
              <a:t>SQLBrute</a:t>
            </a:r>
            <a:r>
              <a:rPr lang="en-US" altLang="zh-TW" sz="2100" dirty="0"/>
              <a:t>    </a:t>
            </a:r>
            <a:r>
              <a:rPr lang="en-US" altLang="zh-TW" sz="2100" dirty="0" err="1"/>
              <a:t>Sqlninja</a:t>
            </a:r>
            <a:r>
              <a:rPr lang="en-US" altLang="zh-TW" sz="2100" dirty="0"/>
              <a:t>   </a:t>
            </a:r>
            <a:r>
              <a:rPr lang="en-US" altLang="zh-TW" sz="2100" dirty="0" err="1"/>
              <a:t>Squeeza</a:t>
            </a:r>
            <a:endParaRPr lang="zh-TW" altLang="en-US" sz="2100" dirty="0"/>
          </a:p>
        </p:txBody>
      </p:sp>
      <p:sp>
        <p:nvSpPr>
          <p:cNvPr id="7" name="矩形 6"/>
          <p:cNvSpPr/>
          <p:nvPr/>
        </p:nvSpPr>
        <p:spPr>
          <a:xfrm>
            <a:off x="0" y="3689998"/>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已經超過十年的</a:t>
            </a:r>
            <a:r>
              <a:rPr lang="en-US" altLang="zh-TW" sz="4400" dirty="0" err="1" smtClean="0"/>
              <a:t>SQLi</a:t>
            </a:r>
            <a:endParaRPr lang="en-US" altLang="zh-TW" sz="1400" dirty="0" smtClean="0"/>
          </a:p>
          <a:p>
            <a:pPr algn="ctr"/>
            <a:r>
              <a:rPr lang="zh-TW" altLang="en-US" sz="2000" dirty="0" smtClean="0"/>
              <a:t>早就開發許多自動化攻擊工具</a:t>
            </a:r>
            <a:endParaRPr lang="en-US" altLang="zh-TW" sz="2000" dirty="0" smtClean="0"/>
          </a:p>
          <a:p>
            <a:pPr algn="ctr"/>
            <a:r>
              <a:rPr lang="zh-TW" altLang="en-US" sz="2000" dirty="0" smtClean="0"/>
              <a:t>有空再自行測試</a:t>
            </a:r>
            <a:r>
              <a:rPr lang="en-US" altLang="zh-TW" sz="2000" dirty="0" smtClean="0"/>
              <a:t>…..</a:t>
            </a:r>
            <a:r>
              <a:rPr lang="zh-TW" altLang="en-US" sz="2000" dirty="0" smtClean="0"/>
              <a:t>打</a:t>
            </a:r>
            <a:r>
              <a:rPr lang="en-US" altLang="zh-TW" sz="2000" dirty="0" smtClean="0"/>
              <a:t>CTF</a:t>
            </a:r>
            <a:r>
              <a:rPr lang="zh-TW" altLang="en-US" sz="2000" dirty="0" smtClean="0"/>
              <a:t>通常比較少用</a:t>
            </a:r>
            <a:endParaRPr lang="zh-TW" altLang="en-US" sz="2000" dirty="0"/>
          </a:p>
        </p:txBody>
      </p:sp>
    </p:spTree>
    <p:extLst>
      <p:ext uri="{BB962C8B-B14F-4D97-AF65-F5344CB8AC3E}">
        <p14:creationId xmlns:p14="http://schemas.microsoft.com/office/powerpoint/2010/main" val="5318780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DEMO</a:t>
            </a:r>
            <a:r>
              <a:rPr lang="zh-TW" altLang="en-US" sz="6600" dirty="0"/>
              <a:t> </a:t>
            </a:r>
            <a:r>
              <a:rPr lang="en-US" altLang="zh-TW" sz="6600" dirty="0"/>
              <a:t>1</a:t>
            </a:r>
          </a:p>
          <a:p>
            <a:pPr algn="ctr"/>
            <a:r>
              <a:rPr lang="en-US" altLang="zh-TW" sz="6600" dirty="0" smtClean="0"/>
              <a:t>DVWA::</a:t>
            </a:r>
            <a:r>
              <a:rPr lang="en-US" altLang="zh-TW" sz="6600" dirty="0"/>
              <a:t> SQL Injection</a:t>
            </a:r>
            <a:endParaRPr lang="zh-TW" altLang="en-US" sz="6600" dirty="0"/>
          </a:p>
        </p:txBody>
      </p:sp>
    </p:spTree>
    <p:extLst>
      <p:ext uri="{BB962C8B-B14F-4D97-AF65-F5344CB8AC3E}">
        <p14:creationId xmlns:p14="http://schemas.microsoft.com/office/powerpoint/2010/main" val="3329514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732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pic>
        <p:nvPicPr>
          <p:cNvPr id="6" name="內容版面配置區 5"/>
          <p:cNvPicPr>
            <a:picLocks noGrp="1" noChangeAspect="1"/>
          </p:cNvPicPr>
          <p:nvPr>
            <p:ph idx="1"/>
          </p:nvPr>
        </p:nvPicPr>
        <p:blipFill>
          <a:blip r:embed="rId2"/>
          <a:stretch>
            <a:fillRect/>
          </a:stretch>
        </p:blipFill>
        <p:spPr>
          <a:xfrm>
            <a:off x="634367" y="1712780"/>
            <a:ext cx="8369535" cy="3578353"/>
          </a:xfrm>
          <a:prstGeom prst="rect">
            <a:avLst/>
          </a:prstGeom>
        </p:spPr>
      </p:pic>
      <p:sp>
        <p:nvSpPr>
          <p:cNvPr id="7" name="矩形 6"/>
          <p:cNvSpPr/>
          <p:nvPr/>
        </p:nvSpPr>
        <p:spPr>
          <a:xfrm>
            <a:off x="279044" y="1025093"/>
            <a:ext cx="3409459" cy="646331"/>
          </a:xfrm>
          <a:prstGeom prst="rect">
            <a:avLst/>
          </a:prstGeom>
          <a:solidFill>
            <a:schemeClr val="tx1"/>
          </a:solidFill>
        </p:spPr>
        <p:txBody>
          <a:bodyPr wrap="none">
            <a:spAutoFit/>
          </a:bodyPr>
          <a:lstStyle/>
          <a:p>
            <a:r>
              <a:rPr lang="en-US" altLang="zh-TW" sz="3600" b="1" dirty="0" smtClean="0">
                <a:solidFill>
                  <a:srgbClr val="FFFF00"/>
                </a:solidFill>
                <a:effectLst>
                  <a:outerShdw blurRad="38100" dist="38100" dir="2700000" algn="tl">
                    <a:srgbClr val="000000">
                      <a:alpha val="43137"/>
                    </a:srgbClr>
                  </a:outerShdw>
                </a:effectLst>
              </a:rPr>
              <a:t>DVWA_1.10_low</a:t>
            </a:r>
            <a:endParaRPr lang="zh-TW" altLang="en-US" sz="3600" b="1" dirty="0">
              <a:solidFill>
                <a:srgbClr val="FFFF00"/>
              </a:solidFill>
              <a:effectLst>
                <a:outerShdw blurRad="38100" dist="38100" dir="2700000" algn="tl">
                  <a:srgbClr val="000000">
                    <a:alpha val="43137"/>
                  </a:srgbClr>
                </a:outerShdw>
              </a:effectLst>
            </a:endParaRPr>
          </a:p>
        </p:txBody>
      </p:sp>
      <p:sp>
        <p:nvSpPr>
          <p:cNvPr id="2" name="向右箭號 1"/>
          <p:cNvSpPr/>
          <p:nvPr/>
        </p:nvSpPr>
        <p:spPr>
          <a:xfrm>
            <a:off x="0" y="475323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點</a:t>
            </a:r>
            <a:r>
              <a:rPr lang="zh-TW" altLang="en-US" dirty="0"/>
              <a:t>選</a:t>
            </a:r>
          </a:p>
        </p:txBody>
      </p:sp>
      <p:sp>
        <p:nvSpPr>
          <p:cNvPr id="3" name="矩形 2"/>
          <p:cNvSpPr/>
          <p:nvPr/>
        </p:nvSpPr>
        <p:spPr>
          <a:xfrm>
            <a:off x="696097" y="5642779"/>
            <a:ext cx="4572000" cy="646331"/>
          </a:xfrm>
          <a:prstGeom prst="rect">
            <a:avLst/>
          </a:prstGeom>
          <a:solidFill>
            <a:schemeClr val="accent4">
              <a:lumMod val="20000"/>
              <a:lumOff val="80000"/>
            </a:schemeClr>
          </a:solidFill>
        </p:spPr>
        <p:txBody>
          <a:bodyPr>
            <a:spAutoFit/>
          </a:bodyPr>
          <a:lstStyle/>
          <a:p>
            <a:r>
              <a:rPr lang="zh-CN" altLang="en-US" b="1" dirty="0" smtClean="0">
                <a:effectLst>
                  <a:outerShdw blurRad="38100" dist="38100" dir="2700000" algn="tl">
                    <a:srgbClr val="000000">
                      <a:alpha val="43137"/>
                    </a:srgbClr>
                  </a:outerShdw>
                </a:effectLst>
              </a:rPr>
              <a:t>判斷是否存在</a:t>
            </a:r>
            <a:r>
              <a:rPr lang="en-US" altLang="zh-CN" b="1" dirty="0" smtClean="0">
                <a:effectLst>
                  <a:outerShdw blurRad="38100" dist="38100" dir="2700000" algn="tl">
                    <a:srgbClr val="000000">
                      <a:alpha val="43137"/>
                    </a:srgbClr>
                  </a:outerShdw>
                </a:effectLst>
              </a:rPr>
              <a:t>SQL</a:t>
            </a:r>
            <a:r>
              <a:rPr lang="zh-CN" altLang="en-US" b="1" dirty="0" smtClean="0">
                <a:effectLst>
                  <a:outerShdw blurRad="38100" dist="38100" dir="2700000" algn="tl">
                    <a:srgbClr val="000000">
                      <a:alpha val="43137"/>
                    </a:srgbClr>
                  </a:outerShdw>
                </a:effectLst>
              </a:rPr>
              <a:t>注入</a:t>
            </a:r>
            <a:r>
              <a:rPr lang="zh-TW" altLang="en-US" b="1" dirty="0" smtClean="0">
                <a:effectLst>
                  <a:outerShdw blurRad="38100" dist="38100" dir="2700000" algn="tl">
                    <a:srgbClr val="000000">
                      <a:alpha val="43137"/>
                    </a:srgbClr>
                  </a:outerShdw>
                </a:effectLst>
              </a:rPr>
              <a:t>的漏洞</a:t>
            </a:r>
            <a:r>
              <a:rPr lang="en-US" altLang="zh-TW" b="1" dirty="0" smtClean="0">
                <a:effectLst>
                  <a:outerShdw blurRad="38100" dist="38100" dir="2700000" algn="tl">
                    <a:srgbClr val="000000">
                      <a:alpha val="43137"/>
                    </a:srgbClr>
                  </a:outerShdw>
                </a:effectLst>
              </a:rPr>
              <a:t>?</a:t>
            </a:r>
          </a:p>
          <a:p>
            <a:r>
              <a:rPr lang="en-US" altLang="zh-CN" b="1" dirty="0" smtClean="0">
                <a:effectLst>
                  <a:outerShdw blurRad="38100" dist="38100" dir="2700000" algn="tl">
                    <a:srgbClr val="000000">
                      <a:alpha val="43137"/>
                    </a:srgbClr>
                  </a:outerShdw>
                </a:effectLst>
              </a:rPr>
              <a:t>SQL</a:t>
            </a:r>
            <a:r>
              <a:rPr lang="zh-CN" altLang="en-US" b="1" dirty="0" smtClean="0">
                <a:effectLst>
                  <a:outerShdw blurRad="38100" dist="38100" dir="2700000" algn="tl">
                    <a:srgbClr val="000000">
                      <a:alpha val="43137"/>
                    </a:srgbClr>
                  </a:outerShdw>
                </a:effectLst>
              </a:rPr>
              <a:t>注入是字元型還是數字型</a:t>
            </a:r>
            <a:r>
              <a:rPr lang="en-US" altLang="zh-CN"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9685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761" y="121326"/>
            <a:ext cx="7886700" cy="1325563"/>
          </a:xfrm>
        </p:spPr>
        <p:txBody>
          <a:bodyPr>
            <a:normAutofit/>
          </a:bodyPr>
          <a:lstStyle/>
          <a:p>
            <a:r>
              <a:rPr lang="zh-TW" altLang="en-US" dirty="0" smtClean="0"/>
              <a:t>嘗試輸入各種不正常的</a:t>
            </a:r>
            <a:r>
              <a:rPr lang="en-US" altLang="zh-TW" dirty="0" smtClean="0"/>
              <a:t>input</a:t>
            </a:r>
            <a:br>
              <a:rPr lang="en-US" altLang="zh-TW" dirty="0" smtClean="0"/>
            </a:br>
            <a:r>
              <a:rPr lang="en-US" altLang="zh-TW" dirty="0" smtClean="0">
                <a:sym typeface="Wingdings" panose="05000000000000000000" pitchFamily="2" charset="2"/>
              </a:rPr>
              <a:t></a:t>
            </a:r>
            <a:r>
              <a:rPr lang="zh-TW" altLang="en-US" dirty="0" smtClean="0">
                <a:sym typeface="Wingdings" panose="05000000000000000000" pitchFamily="2" charset="2"/>
              </a:rPr>
              <a:t>看看會發生甚麼事</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430942" y="1690689"/>
            <a:ext cx="7910836" cy="3792461"/>
          </a:xfrm>
          <a:prstGeom prst="rect">
            <a:avLst/>
          </a:prstGeom>
        </p:spPr>
      </p:pic>
      <p:sp>
        <p:nvSpPr>
          <p:cNvPr id="7" name="圓角矩形 6"/>
          <p:cNvSpPr/>
          <p:nvPr/>
        </p:nvSpPr>
        <p:spPr>
          <a:xfrm>
            <a:off x="5135712" y="1555038"/>
            <a:ext cx="3892958" cy="20613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正常</a:t>
            </a:r>
            <a:r>
              <a:rPr lang="en-US" altLang="zh-TW" dirty="0" smtClean="0"/>
              <a:t>input</a:t>
            </a:r>
          </a:p>
          <a:p>
            <a:r>
              <a:rPr lang="zh-TW" altLang="en-US" dirty="0" smtClean="0"/>
              <a:t>輸入</a:t>
            </a:r>
            <a:r>
              <a:rPr lang="en-US" altLang="zh-TW" dirty="0" smtClean="0"/>
              <a:t>1</a:t>
            </a:r>
            <a:r>
              <a:rPr lang="zh-TW" altLang="en-US" dirty="0" smtClean="0"/>
              <a:t>，然後</a:t>
            </a:r>
            <a:r>
              <a:rPr lang="zh-TW" altLang="en-US" dirty="0"/>
              <a:t>按</a:t>
            </a:r>
            <a:r>
              <a:rPr lang="en-US" altLang="zh-TW" dirty="0" smtClean="0"/>
              <a:t>Submit</a:t>
            </a:r>
          </a:p>
          <a:p>
            <a:r>
              <a:rPr lang="zh-TW" altLang="en-US" dirty="0"/>
              <a:t>輸入</a:t>
            </a:r>
            <a:r>
              <a:rPr lang="en-US" altLang="zh-TW" dirty="0"/>
              <a:t>2</a:t>
            </a:r>
            <a:r>
              <a:rPr lang="zh-TW" altLang="en-US" dirty="0" smtClean="0"/>
              <a:t>，</a:t>
            </a:r>
            <a:r>
              <a:rPr lang="zh-TW" altLang="en-US" dirty="0"/>
              <a:t>然後按</a:t>
            </a:r>
            <a:r>
              <a:rPr lang="en-US" altLang="zh-TW" dirty="0" smtClean="0"/>
              <a:t>Submit</a:t>
            </a:r>
          </a:p>
          <a:p>
            <a:endParaRPr lang="en-US" altLang="zh-TW" dirty="0" smtClean="0"/>
          </a:p>
          <a:p>
            <a:r>
              <a:rPr lang="zh-TW" altLang="en-US" dirty="0" smtClean="0"/>
              <a:t>不正常輸入</a:t>
            </a:r>
            <a:endParaRPr lang="en-US" altLang="zh-TW" dirty="0" smtClean="0"/>
          </a:p>
          <a:p>
            <a:r>
              <a:rPr lang="zh-TW" altLang="en-US" dirty="0"/>
              <a:t>輸入</a:t>
            </a:r>
            <a:r>
              <a:rPr lang="en-US" altLang="zh-TW" b="1" dirty="0">
                <a:solidFill>
                  <a:srgbClr val="FF0000"/>
                </a:solidFill>
                <a:effectLst>
                  <a:outerShdw blurRad="38100" dist="38100" dir="2700000" algn="tl">
                    <a:srgbClr val="000000">
                      <a:alpha val="43137"/>
                    </a:srgbClr>
                  </a:outerShdw>
                </a:effectLst>
              </a:rPr>
              <a:t>1’</a:t>
            </a:r>
            <a:r>
              <a:rPr lang="zh-TW" altLang="en-US" dirty="0" smtClean="0"/>
              <a:t>，</a:t>
            </a:r>
            <a:r>
              <a:rPr lang="zh-TW" altLang="en-US" dirty="0"/>
              <a:t>然後按</a:t>
            </a:r>
            <a:r>
              <a:rPr lang="en-US" altLang="zh-TW" dirty="0" smtClean="0"/>
              <a:t>Submit</a:t>
            </a:r>
            <a:endParaRPr lang="en-US" altLang="zh-TW" dirty="0"/>
          </a:p>
          <a:p>
            <a:r>
              <a:rPr lang="zh-TW" altLang="en-US" dirty="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smtClean="0"/>
              <a:t>，</a:t>
            </a:r>
            <a:r>
              <a:rPr lang="zh-TW" altLang="en-US" dirty="0"/>
              <a:t>然後按</a:t>
            </a:r>
            <a:r>
              <a:rPr lang="en-US" altLang="zh-TW" dirty="0" smtClean="0"/>
              <a:t>Submit</a:t>
            </a:r>
            <a:endParaRPr lang="en-US" altLang="zh-TW" dirty="0"/>
          </a:p>
        </p:txBody>
      </p:sp>
      <p:sp>
        <p:nvSpPr>
          <p:cNvPr id="8" name="圓角矩形 7"/>
          <p:cNvSpPr/>
          <p:nvPr/>
        </p:nvSpPr>
        <p:spPr>
          <a:xfrm>
            <a:off x="264648" y="5836480"/>
            <a:ext cx="8614704"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select null,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a:t>
            </a:r>
          </a:p>
        </p:txBody>
      </p:sp>
      <p:sp>
        <p:nvSpPr>
          <p:cNvPr id="9" name="圓角矩形 8"/>
          <p:cNvSpPr/>
          <p:nvPr/>
        </p:nvSpPr>
        <p:spPr>
          <a:xfrm>
            <a:off x="4386360" y="4784297"/>
            <a:ext cx="4496049"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database(), user()#</a:t>
            </a:r>
          </a:p>
        </p:txBody>
      </p:sp>
      <p:sp>
        <p:nvSpPr>
          <p:cNvPr id="10" name="圓角矩形 9"/>
          <p:cNvSpPr/>
          <p:nvPr/>
        </p:nvSpPr>
        <p:spPr>
          <a:xfrm>
            <a:off x="75178" y="6333160"/>
            <a:ext cx="8027283" cy="49148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user, password from users#</a:t>
            </a:r>
          </a:p>
        </p:txBody>
      </p:sp>
      <p:sp>
        <p:nvSpPr>
          <p:cNvPr id="11" name="圓角矩形 10"/>
          <p:cNvSpPr/>
          <p:nvPr/>
        </p:nvSpPr>
        <p:spPr>
          <a:xfrm>
            <a:off x="2067696" y="5343079"/>
            <a:ext cx="7076303"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select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a:t>
            </a:r>
          </a:p>
        </p:txBody>
      </p:sp>
      <p:sp>
        <p:nvSpPr>
          <p:cNvPr id="12" name="弧形向右箭號 11"/>
          <p:cNvSpPr/>
          <p:nvPr/>
        </p:nvSpPr>
        <p:spPr>
          <a:xfrm rot="3366950">
            <a:off x="3901952" y="1350093"/>
            <a:ext cx="345105" cy="2233313"/>
          </a:xfrm>
          <a:prstGeom prst="curvedRightArrow">
            <a:avLst>
              <a:gd name="adj1" fmla="val 17750"/>
              <a:gd name="adj2" fmla="val 58815"/>
              <a:gd name="adj3" fmla="val 402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圓角矩形 12"/>
          <p:cNvSpPr/>
          <p:nvPr/>
        </p:nvSpPr>
        <p:spPr>
          <a:xfrm>
            <a:off x="4537996" y="4225516"/>
            <a:ext cx="4121227"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database()#</a:t>
            </a:r>
          </a:p>
        </p:txBody>
      </p:sp>
    </p:spTree>
    <p:extLst>
      <p:ext uri="{BB962C8B-B14F-4D97-AF65-F5344CB8AC3E}">
        <p14:creationId xmlns:p14="http://schemas.microsoft.com/office/powerpoint/2010/main" val="34098816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4752452" y="3312530"/>
            <a:ext cx="2979863" cy="3371378"/>
          </a:xfrm>
          <a:prstGeom prst="rect">
            <a:avLst/>
          </a:prstGeom>
        </p:spPr>
      </p:pic>
      <p:pic>
        <p:nvPicPr>
          <p:cNvPr id="19" name="圖片 18"/>
          <p:cNvPicPr>
            <a:picLocks noChangeAspect="1"/>
          </p:cNvPicPr>
          <p:nvPr/>
        </p:nvPicPr>
        <p:blipFill>
          <a:blip r:embed="rId3"/>
          <a:stretch>
            <a:fillRect/>
          </a:stretch>
        </p:blipFill>
        <p:spPr>
          <a:xfrm>
            <a:off x="3830291" y="2679922"/>
            <a:ext cx="882637" cy="882637"/>
          </a:xfrm>
          <a:prstGeom prst="rect">
            <a:avLst/>
          </a:prstGeom>
        </p:spPr>
      </p:pic>
      <p:sp>
        <p:nvSpPr>
          <p:cNvPr id="2" name="標題 1"/>
          <p:cNvSpPr>
            <a:spLocks noGrp="1"/>
          </p:cNvSpPr>
          <p:nvPr>
            <p:ph type="title"/>
          </p:nvPr>
        </p:nvSpPr>
        <p:spPr>
          <a:xfrm>
            <a:off x="-46232" y="98253"/>
            <a:ext cx="7886700" cy="635774"/>
          </a:xfrm>
        </p:spPr>
        <p:txBody>
          <a:bodyPr>
            <a:normAutofit fontScale="90000"/>
          </a:bodyPr>
          <a:lstStyle/>
          <a:p>
            <a:r>
              <a:rPr lang="zh-TW" altLang="en-US" dirty="0" smtClean="0"/>
              <a:t>不正常</a:t>
            </a:r>
            <a:r>
              <a:rPr lang="en-US" altLang="zh-TW" dirty="0" smtClean="0"/>
              <a:t>input</a:t>
            </a:r>
            <a:r>
              <a:rPr lang="zh-TW" altLang="en-US" dirty="0" smtClean="0"/>
              <a:t>的輸出結果</a:t>
            </a:r>
            <a:endParaRPr lang="zh-TW" altLang="en-US" dirty="0"/>
          </a:p>
        </p:txBody>
      </p:sp>
      <p:pic>
        <p:nvPicPr>
          <p:cNvPr id="6" name="內容版面配置區 5"/>
          <p:cNvPicPr>
            <a:picLocks noGrp="1" noChangeAspect="1"/>
          </p:cNvPicPr>
          <p:nvPr>
            <p:ph idx="1"/>
          </p:nvPr>
        </p:nvPicPr>
        <p:blipFill>
          <a:blip r:embed="rId4"/>
          <a:stretch>
            <a:fillRect/>
          </a:stretch>
        </p:blipFill>
        <p:spPr>
          <a:xfrm>
            <a:off x="708051" y="1320892"/>
            <a:ext cx="7572406" cy="471375"/>
          </a:xfrm>
          <a:prstGeom prst="rect">
            <a:avLst/>
          </a:prstGeom>
        </p:spPr>
      </p:pic>
      <p:sp>
        <p:nvSpPr>
          <p:cNvPr id="7" name="圓角矩形 6"/>
          <p:cNvSpPr/>
          <p:nvPr/>
        </p:nvSpPr>
        <p:spPr>
          <a:xfrm>
            <a:off x="0" y="734027"/>
            <a:ext cx="3892958" cy="4054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a:t>
            </a:r>
            <a:r>
              <a:rPr lang="zh-TW" altLang="en-US" dirty="0" smtClean="0"/>
              <a:t>，</a:t>
            </a:r>
            <a:r>
              <a:rPr lang="zh-TW" altLang="en-US" dirty="0"/>
              <a:t>然後按</a:t>
            </a:r>
            <a:r>
              <a:rPr lang="en-US" altLang="zh-TW" dirty="0" smtClean="0"/>
              <a:t>Submit</a:t>
            </a:r>
            <a:endParaRPr lang="en-US" altLang="zh-TW" dirty="0"/>
          </a:p>
        </p:txBody>
      </p:sp>
      <p:sp>
        <p:nvSpPr>
          <p:cNvPr id="9" name="圓角矩形 8"/>
          <p:cNvSpPr/>
          <p:nvPr/>
        </p:nvSpPr>
        <p:spPr>
          <a:xfrm>
            <a:off x="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smtClean="0"/>
              <a:t>，</a:t>
            </a:r>
            <a:r>
              <a:rPr lang="zh-TW" altLang="en-US" dirty="0"/>
              <a:t>然後按</a:t>
            </a:r>
            <a:r>
              <a:rPr lang="en-US" altLang="zh-TW" dirty="0" smtClean="0"/>
              <a:t>Submit</a:t>
            </a:r>
            <a:endParaRPr lang="en-US" altLang="zh-TW" dirty="0"/>
          </a:p>
        </p:txBody>
      </p:sp>
      <p:sp>
        <p:nvSpPr>
          <p:cNvPr id="10" name="矩形 9"/>
          <p:cNvSpPr/>
          <p:nvPr/>
        </p:nvSpPr>
        <p:spPr>
          <a:xfrm>
            <a:off x="685691" y="1978227"/>
            <a:ext cx="7154777" cy="646331"/>
          </a:xfrm>
          <a:prstGeom prst="rect">
            <a:avLst/>
          </a:prstGeom>
        </p:spPr>
        <p:txBody>
          <a:bodyPr wrap="square">
            <a:spAutoFit/>
          </a:bodyPr>
          <a:lstStyle/>
          <a:p>
            <a:r>
              <a:rPr lang="en-US" altLang="zh-TW" dirty="0"/>
              <a:t>You have an error in your SQL syntax; check the manual that corresponds to your MySQL server version for the right syntax to use near ''1''' at line 1</a:t>
            </a:r>
            <a:endParaRPr lang="zh-TW" altLang="en-US" dirty="0"/>
          </a:p>
        </p:txBody>
      </p:sp>
      <p:pic>
        <p:nvPicPr>
          <p:cNvPr id="12" name="圖片 11"/>
          <p:cNvPicPr>
            <a:picLocks noChangeAspect="1"/>
          </p:cNvPicPr>
          <p:nvPr/>
        </p:nvPicPr>
        <p:blipFill rotWithShape="1">
          <a:blip r:embed="rId5"/>
          <a:srcRect r="50507"/>
          <a:stretch/>
        </p:blipFill>
        <p:spPr>
          <a:xfrm>
            <a:off x="685691" y="3463283"/>
            <a:ext cx="3036172" cy="1274193"/>
          </a:xfrm>
          <a:prstGeom prst="rect">
            <a:avLst/>
          </a:prstGeom>
        </p:spPr>
      </p:pic>
      <p:sp>
        <p:nvSpPr>
          <p:cNvPr id="13" name="向右箭號 12"/>
          <p:cNvSpPr/>
          <p:nvPr/>
        </p:nvSpPr>
        <p:spPr>
          <a:xfrm>
            <a:off x="205946" y="135506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右箭號 13"/>
          <p:cNvSpPr/>
          <p:nvPr/>
        </p:nvSpPr>
        <p:spPr>
          <a:xfrm>
            <a:off x="198556" y="346328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465026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a:t>
            </a:r>
            <a:r>
              <a:rPr lang="zh-TW" altLang="en-US" dirty="0" smtClean="0"/>
              <a:t>，</a:t>
            </a:r>
            <a:r>
              <a:rPr lang="zh-TW" altLang="en-US" dirty="0"/>
              <a:t>然後按</a:t>
            </a:r>
            <a:r>
              <a:rPr lang="en-US" altLang="zh-TW" dirty="0" smtClean="0"/>
              <a:t>Submit</a:t>
            </a:r>
            <a:endParaRPr lang="en-US" altLang="zh-TW" dirty="0"/>
          </a:p>
        </p:txBody>
      </p:sp>
      <p:sp>
        <p:nvSpPr>
          <p:cNvPr id="17" name="向右箭號 16"/>
          <p:cNvSpPr/>
          <p:nvPr/>
        </p:nvSpPr>
        <p:spPr>
          <a:xfrm>
            <a:off x="4455336" y="336722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362515" y="6383012"/>
            <a:ext cx="4665470" cy="369332"/>
          </a:xfrm>
          <a:prstGeom prst="rect">
            <a:avLst/>
          </a:prstGeom>
          <a:solidFill>
            <a:schemeClr val="accent4">
              <a:lumMod val="20000"/>
              <a:lumOff val="80000"/>
            </a:schemeClr>
          </a:solidFill>
        </p:spPr>
        <p:txBody>
          <a:bodyPr wrap="square">
            <a:spAutoFit/>
          </a:bodyPr>
          <a:lstStyle/>
          <a:p>
            <a:r>
              <a:rPr lang="zh-TW" altLang="en-US" dirty="0" smtClean="0"/>
              <a:t>得到所有使用</a:t>
            </a:r>
            <a:r>
              <a:rPr lang="zh-TW" altLang="en-US" dirty="0"/>
              <a:t>者</a:t>
            </a:r>
            <a:r>
              <a:rPr lang="zh-TW" altLang="en-US" dirty="0" smtClean="0"/>
              <a:t>的</a:t>
            </a:r>
            <a:r>
              <a:rPr lang="en-US" altLang="zh-TW" dirty="0" smtClean="0"/>
              <a:t>First </a:t>
            </a:r>
            <a:r>
              <a:rPr lang="en-US" altLang="zh-TW" dirty="0" err="1" smtClean="0"/>
              <a:t>name,Surname</a:t>
            </a:r>
            <a:r>
              <a:rPr lang="zh-TW" altLang="en-US" dirty="0" smtClean="0"/>
              <a:t>的資料</a:t>
            </a:r>
            <a:endParaRPr lang="zh-TW" altLang="en-US" dirty="0"/>
          </a:p>
        </p:txBody>
      </p:sp>
      <p:sp>
        <p:nvSpPr>
          <p:cNvPr id="21" name="向右箭號 20"/>
          <p:cNvSpPr/>
          <p:nvPr/>
        </p:nvSpPr>
        <p:spPr>
          <a:xfrm>
            <a:off x="3926594" y="6328780"/>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011605" y="4260495"/>
            <a:ext cx="1903085" cy="646331"/>
          </a:xfrm>
          <a:prstGeom prst="rect">
            <a:avLst/>
          </a:prstGeom>
          <a:solidFill>
            <a:schemeClr val="accent4">
              <a:lumMod val="20000"/>
              <a:lumOff val="80000"/>
            </a:schemeClr>
          </a:solidFill>
        </p:spPr>
        <p:txBody>
          <a:bodyPr wrap="none">
            <a:spAutoFit/>
          </a:bodyPr>
          <a:lstStyle/>
          <a:p>
            <a:r>
              <a:rPr lang="zh-TW" altLang="en-US" b="1" dirty="0" smtClean="0">
                <a:effectLst>
                  <a:outerShdw blurRad="38100" dist="38100" dir="2700000" algn="tl">
                    <a:srgbClr val="000000">
                      <a:alpha val="43137"/>
                    </a:srgbClr>
                  </a:outerShdw>
                </a:effectLst>
              </a:rPr>
              <a:t>存在</a:t>
            </a:r>
            <a:r>
              <a:rPr lang="en-US" altLang="zh-TW" b="1" dirty="0" smtClean="0">
                <a:effectLst>
                  <a:outerShdw blurRad="38100" dist="38100" dir="2700000" algn="tl">
                    <a:srgbClr val="000000">
                      <a:alpha val="43137"/>
                    </a:srgbClr>
                  </a:outerShdw>
                </a:effectLst>
              </a:rPr>
              <a:t>SQL Injection</a:t>
            </a:r>
          </a:p>
          <a:p>
            <a:r>
              <a:rPr lang="zh-TW" altLang="en-US" b="1" dirty="0" smtClean="0">
                <a:effectLst>
                  <a:outerShdw blurRad="38100" dist="38100" dir="2700000" algn="tl">
                    <a:srgbClr val="000000">
                      <a:alpha val="43137"/>
                    </a:srgbClr>
                  </a:outerShdw>
                </a:effectLst>
              </a:rPr>
              <a:t>的</a:t>
            </a:r>
            <a:r>
              <a:rPr lang="zh-TW" altLang="en-US" b="1" dirty="0">
                <a:effectLst>
                  <a:outerShdw blurRad="38100" dist="38100" dir="2700000" algn="tl">
                    <a:srgbClr val="000000">
                      <a:alpha val="43137"/>
                    </a:srgbClr>
                  </a:outerShdw>
                </a:effectLst>
              </a:rPr>
              <a:t>漏洞</a:t>
            </a:r>
          </a:p>
        </p:txBody>
      </p:sp>
      <p:sp>
        <p:nvSpPr>
          <p:cNvPr id="23" name="向右箭號 22"/>
          <p:cNvSpPr/>
          <p:nvPr/>
        </p:nvSpPr>
        <p:spPr>
          <a:xfrm>
            <a:off x="6596739" y="450578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6313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75788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t>
            </a:r>
            <a:r>
              <a:rPr lang="en-US" altLang="zh-TW" kern="0" dirty="0" smtClean="0">
                <a:solidFill>
                  <a:prstClr val="black"/>
                </a:solidFill>
              </a:rPr>
              <a:t>or ‘</a:t>
            </a:r>
            <a:r>
              <a:rPr lang="en-US" altLang="zh-TW" kern="0" dirty="0" err="1" smtClean="0">
                <a:solidFill>
                  <a:prstClr val="black"/>
                </a:solidFill>
              </a:rPr>
              <a:t>abcd</a:t>
            </a:r>
            <a:r>
              <a:rPr lang="en-US" altLang="zh-TW" kern="0" dirty="0" smtClean="0">
                <a:solidFill>
                  <a:prstClr val="black"/>
                </a:solidFill>
              </a:rPr>
              <a:t>’=‘</a:t>
            </a:r>
            <a:r>
              <a:rPr lang="en-US" altLang="zh-TW" kern="0" dirty="0" err="1" smtClean="0">
                <a:solidFill>
                  <a:prstClr val="black"/>
                </a:solidFill>
              </a:rPr>
              <a:t>abcd</a:t>
            </a:r>
            <a:r>
              <a:rPr lang="en-US" altLang="zh-TW" kern="0" dirty="0" smtClean="0">
                <a:solidFill>
                  <a:prstClr val="black"/>
                </a:solidFill>
              </a:rPr>
              <a:t> </a:t>
            </a:r>
            <a:endParaRPr lang="en-US" altLang="zh-TW" kern="0" dirty="0">
              <a:solidFill>
                <a:prstClr val="black"/>
              </a:solidFill>
            </a:endParaRPr>
          </a:p>
        </p:txBody>
      </p:sp>
      <p:pic>
        <p:nvPicPr>
          <p:cNvPr id="11" name="圖片 10"/>
          <p:cNvPicPr>
            <a:picLocks noChangeAspect="1"/>
          </p:cNvPicPr>
          <p:nvPr/>
        </p:nvPicPr>
        <p:blipFill rotWithShape="1">
          <a:blip r:embed="rId2"/>
          <a:srcRect l="33874" t="4553" r="21261" b="34740"/>
          <a:stretch/>
        </p:blipFill>
        <p:spPr>
          <a:xfrm>
            <a:off x="354790" y="1817464"/>
            <a:ext cx="6710025" cy="4917989"/>
          </a:xfrm>
          <a:prstGeom prst="rect">
            <a:avLst/>
          </a:prstGeom>
        </p:spPr>
      </p:pic>
      <p:sp>
        <p:nvSpPr>
          <p:cNvPr id="13" name="矩形 12"/>
          <p:cNvSpPr/>
          <p:nvPr/>
        </p:nvSpPr>
        <p:spPr>
          <a:xfrm>
            <a:off x="90615" y="126317"/>
            <a:ext cx="5486401" cy="461665"/>
          </a:xfrm>
          <a:prstGeom prst="rect">
            <a:avLst/>
          </a:prstGeom>
        </p:spPr>
        <p:txBody>
          <a:bodyPr wrap="square">
            <a:spAutoFit/>
          </a:bodyPr>
          <a:lstStyle/>
          <a:p>
            <a:r>
              <a:rPr lang="zh-TW" altLang="en-US" sz="2400" dirty="0" smtClean="0"/>
              <a:t>測試是否存在 </a:t>
            </a:r>
            <a:r>
              <a:rPr lang="en-US" altLang="zh-TW" sz="2400" dirty="0"/>
              <a:t>string </a:t>
            </a:r>
            <a:r>
              <a:rPr lang="en-US" altLang="zh-TW" sz="2400" dirty="0" smtClean="0"/>
              <a:t>SQL Injection</a:t>
            </a:r>
            <a:r>
              <a:rPr lang="zh-TW" altLang="en-US" sz="2400" dirty="0" smtClean="0"/>
              <a:t> 的</a:t>
            </a:r>
            <a:r>
              <a:rPr lang="zh-TW" altLang="en-US" sz="2400" dirty="0"/>
              <a:t>漏洞</a:t>
            </a:r>
          </a:p>
        </p:txBody>
      </p:sp>
      <p:sp>
        <p:nvSpPr>
          <p:cNvPr id="9" name="矩形 8"/>
          <p:cNvSpPr/>
          <p:nvPr/>
        </p:nvSpPr>
        <p:spPr>
          <a:xfrm>
            <a:off x="5273421" y="3576754"/>
            <a:ext cx="2422458" cy="1569660"/>
          </a:xfrm>
          <a:prstGeom prst="rect">
            <a:avLst/>
          </a:prstGeom>
          <a:solidFill>
            <a:schemeClr val="accent4">
              <a:lumMod val="20000"/>
              <a:lumOff val="80000"/>
            </a:schemeClr>
          </a:solidFill>
        </p:spPr>
        <p:txBody>
          <a:bodyPr wrap="none">
            <a:spAutoFit/>
          </a:bodyPr>
          <a:lstStyle/>
          <a:p>
            <a:r>
              <a:rPr lang="zh-TW" altLang="en-US" sz="3200" b="1" dirty="0" smtClean="0">
                <a:effectLst>
                  <a:outerShdw blurRad="38100" dist="38100" dir="2700000" algn="tl">
                    <a:srgbClr val="000000">
                      <a:alpha val="43137"/>
                    </a:srgbClr>
                  </a:outerShdw>
                </a:effectLst>
              </a:rPr>
              <a:t>存在 </a:t>
            </a:r>
            <a:r>
              <a:rPr lang="en-US" altLang="zh-TW" sz="3200" b="1" dirty="0" smtClean="0">
                <a:effectLst>
                  <a:outerShdw blurRad="38100" dist="38100" dir="2700000" algn="tl">
                    <a:srgbClr val="000000">
                      <a:alpha val="43137"/>
                    </a:srgbClr>
                  </a:outerShdw>
                </a:effectLst>
              </a:rPr>
              <a:t>string </a:t>
            </a:r>
          </a:p>
          <a:p>
            <a:r>
              <a:rPr lang="en-US" altLang="zh-TW" sz="3200" b="1" dirty="0" smtClean="0">
                <a:effectLst>
                  <a:outerShdw blurRad="38100" dist="38100" dir="2700000" algn="tl">
                    <a:srgbClr val="000000">
                      <a:alpha val="43137"/>
                    </a:srgbClr>
                  </a:outerShdw>
                </a:effectLst>
              </a:rPr>
              <a:t>SQL Injection</a:t>
            </a:r>
          </a:p>
          <a:p>
            <a:r>
              <a:rPr lang="zh-TW" altLang="en-US" sz="3200" b="1" dirty="0" smtClean="0">
                <a:effectLst>
                  <a:outerShdw blurRad="38100" dist="38100" dir="2700000" algn="tl">
                    <a:srgbClr val="000000">
                      <a:alpha val="43137"/>
                    </a:srgbClr>
                  </a:outerShdw>
                </a:effectLst>
              </a:rPr>
              <a:t>的漏洞</a:t>
            </a:r>
            <a:r>
              <a:rPr lang="en-US" altLang="zh-TW" sz="3200" b="1" dirty="0" smtClean="0">
                <a:effectLst>
                  <a:outerShdw blurRad="38100" dist="38100" dir="2700000" algn="tl">
                    <a:srgbClr val="000000">
                      <a:alpha val="43137"/>
                    </a:srgbClr>
                  </a:outerShdw>
                </a:effectLst>
              </a:rPr>
              <a:t>!!</a:t>
            </a:r>
            <a:endParaRPr lang="zh-TW" altLang="en-US" sz="3200" b="1" dirty="0">
              <a:effectLst>
                <a:outerShdw blurRad="38100" dist="38100" dir="2700000" algn="tl">
                  <a:srgbClr val="000000">
                    <a:alpha val="43137"/>
                  </a:srgbClr>
                </a:outerShdw>
              </a:effectLst>
            </a:endParaRPr>
          </a:p>
        </p:txBody>
      </p:sp>
      <p:sp>
        <p:nvSpPr>
          <p:cNvPr id="14" name="矩形 13"/>
          <p:cNvSpPr/>
          <p:nvPr/>
        </p:nvSpPr>
        <p:spPr>
          <a:xfrm>
            <a:off x="0" y="1209468"/>
            <a:ext cx="6433751" cy="584775"/>
          </a:xfrm>
          <a:prstGeom prst="rect">
            <a:avLst/>
          </a:prstGeom>
          <a:solidFill>
            <a:srgbClr val="FFFF00"/>
          </a:solidFill>
        </p:spPr>
        <p:txBody>
          <a:bodyPr wrap="square">
            <a:spAutoFit/>
          </a:bodyPr>
          <a:lstStyle/>
          <a:p>
            <a:r>
              <a:rPr lang="zh-TW" altLang="en-US" sz="3200" dirty="0" smtClean="0"/>
              <a:t>輸入的類型是</a:t>
            </a:r>
            <a:r>
              <a:rPr lang="en-US" altLang="zh-TW" sz="3200" dirty="0" smtClean="0"/>
              <a:t>string,</a:t>
            </a:r>
            <a:r>
              <a:rPr lang="zh-TW" altLang="en-US" sz="3200" dirty="0" smtClean="0"/>
              <a:t>要加單引號</a:t>
            </a:r>
            <a:endParaRPr lang="en-US" altLang="zh-TW" sz="3200" dirty="0"/>
          </a:p>
        </p:txBody>
      </p:sp>
    </p:spTree>
    <p:extLst>
      <p:ext uri="{BB962C8B-B14F-4D97-AF65-F5344CB8AC3E}">
        <p14:creationId xmlns:p14="http://schemas.microsoft.com/office/powerpoint/2010/main" val="31741795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99719"/>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存在有</a:t>
            </a:r>
            <a:r>
              <a:rPr lang="en-US" altLang="zh-TW" sz="4400" dirty="0" smtClean="0"/>
              <a:t>SQL Injection</a:t>
            </a:r>
            <a:r>
              <a:rPr lang="zh-TW" altLang="en-US" sz="4400" dirty="0" smtClean="0"/>
              <a:t>漏洞的網站</a:t>
            </a:r>
            <a:endParaRPr lang="en-US" altLang="zh-TW" sz="4400" dirty="0" smtClean="0"/>
          </a:p>
          <a:p>
            <a:pPr algn="ctr"/>
            <a:r>
              <a:rPr lang="zh-TW" altLang="en-US" sz="4400" dirty="0" smtClean="0"/>
              <a:t>駭客可以做甚麼</a:t>
            </a:r>
            <a:r>
              <a:rPr lang="en-US" altLang="zh-TW" sz="4400" dirty="0" smtClean="0"/>
              <a:t>??</a:t>
            </a:r>
            <a:endParaRPr lang="zh-TW" altLang="en-US" sz="4400" dirty="0"/>
          </a:p>
        </p:txBody>
      </p:sp>
    </p:spTree>
    <p:extLst>
      <p:ext uri="{BB962C8B-B14F-4D97-AF65-F5344CB8AC3E}">
        <p14:creationId xmlns:p14="http://schemas.microsoft.com/office/powerpoint/2010/main" val="33917209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rotWithShape="1">
          <a:blip r:embed="rId2"/>
          <a:srcRect l="34685" t="22515" r="21892" b="54532"/>
          <a:stretch/>
        </p:blipFill>
        <p:spPr>
          <a:xfrm>
            <a:off x="601363" y="4592382"/>
            <a:ext cx="6305833" cy="1805407"/>
          </a:xfrm>
          <a:prstGeom prst="rect">
            <a:avLst/>
          </a:prstGeom>
        </p:spPr>
      </p:pic>
      <p:sp>
        <p:nvSpPr>
          <p:cNvPr id="4" name="矩形 3"/>
          <p:cNvSpPr/>
          <p:nvPr/>
        </p:nvSpPr>
        <p:spPr>
          <a:xfrm>
            <a:off x="345989" y="1897461"/>
            <a:ext cx="8486539" cy="461665"/>
          </a:xfrm>
          <a:prstGeom prst="rect">
            <a:avLst/>
          </a:prstGeom>
        </p:spPr>
        <p:txBody>
          <a:bodyPr wrap="square">
            <a:spAutoFit/>
          </a:bodyPr>
          <a:lstStyle/>
          <a:p>
            <a:r>
              <a:rPr lang="en-US" altLang="zh-TW" sz="2400" dirty="0"/>
              <a:t>The used SELECT statements have a different number of columns</a:t>
            </a:r>
            <a:endParaRPr lang="zh-TW" altLang="en-US" sz="2400" dirty="0"/>
          </a:p>
        </p:txBody>
      </p:sp>
      <p:sp>
        <p:nvSpPr>
          <p:cNvPr id="6" name="矩形 5"/>
          <p:cNvSpPr/>
          <p:nvPr/>
        </p:nvSpPr>
        <p:spPr>
          <a:xfrm>
            <a:off x="0" y="4020065"/>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a:t>
            </a:r>
            <a:r>
              <a:rPr lang="en-US" altLang="zh-TW" b="1" kern="0" dirty="0">
                <a:solidFill>
                  <a:srgbClr val="FFFF00"/>
                </a:solidFill>
                <a:effectLst>
                  <a:outerShdw blurRad="38100" dist="38100" dir="2700000" algn="tl">
                    <a:srgbClr val="000000">
                      <a:alpha val="43137"/>
                    </a:srgbClr>
                  </a:outerShdw>
                </a:effectLst>
              </a:rPr>
              <a:t> and </a:t>
            </a:r>
            <a:r>
              <a:rPr lang="en-US" altLang="zh-TW" kern="0" dirty="0">
                <a:solidFill>
                  <a:prstClr val="black"/>
                </a:solidFill>
              </a:rPr>
              <a:t>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smtClean="0">
                <a:solidFill>
                  <a:prstClr val="black"/>
                </a:solidFill>
              </a:rPr>
              <a:t>1, database()#</a:t>
            </a:r>
            <a:endParaRPr lang="en-US" altLang="zh-TW" kern="0" dirty="0">
              <a:solidFill>
                <a:prstClr val="black"/>
              </a:solidFill>
            </a:endParaRPr>
          </a:p>
        </p:txBody>
      </p:sp>
      <p:sp>
        <p:nvSpPr>
          <p:cNvPr id="7" name="矩形 6"/>
          <p:cNvSpPr/>
          <p:nvPr/>
        </p:nvSpPr>
        <p:spPr>
          <a:xfrm>
            <a:off x="748076" y="5684725"/>
            <a:ext cx="3601502" cy="55424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80622" y="5684725"/>
            <a:ext cx="1988044" cy="369332"/>
          </a:xfrm>
          <a:prstGeom prst="rect">
            <a:avLst/>
          </a:prstGeom>
          <a:solidFill>
            <a:srgbClr val="7030A0"/>
          </a:solidFill>
          <a:ln>
            <a:noFill/>
          </a:ln>
        </p:spPr>
        <p:txBody>
          <a:bodyPr wrap="none">
            <a:spAutoFit/>
          </a:bodyPr>
          <a:lstStyle/>
          <a:p>
            <a:pPr algn="ctr"/>
            <a:r>
              <a:rPr lang="en-US" altLang="zh-TW" b="1" kern="0" dirty="0">
                <a:solidFill>
                  <a:schemeClr val="bg1"/>
                </a:solidFill>
                <a:effectLst>
                  <a:outerShdw blurRad="38100" dist="38100" dir="2700000" algn="tl">
                    <a:srgbClr val="000000">
                      <a:alpha val="43137"/>
                    </a:srgbClr>
                  </a:outerShdw>
                </a:effectLst>
              </a:rPr>
              <a:t>select </a:t>
            </a:r>
            <a:r>
              <a:rPr lang="en-US" altLang="zh-TW" b="1" kern="0" dirty="0" smtClean="0">
                <a:solidFill>
                  <a:schemeClr val="bg1"/>
                </a:solidFill>
                <a:effectLst>
                  <a:outerShdw blurRad="38100" dist="38100" dir="2700000" algn="tl">
                    <a:srgbClr val="000000">
                      <a:alpha val="43137"/>
                    </a:srgbClr>
                  </a:outerShdw>
                </a:effectLst>
              </a:rPr>
              <a:t>1,database()</a:t>
            </a:r>
            <a:endParaRPr lang="en-US" altLang="zh-TW" b="1" kern="0"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0" y="45051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smtClean="0">
                <a:solidFill>
                  <a:prstClr val="black"/>
                </a:solidFill>
              </a:rPr>
              <a:t>database()#</a:t>
            </a:r>
            <a:endParaRPr lang="en-US" altLang="zh-TW" kern="0" dirty="0">
              <a:solidFill>
                <a:prstClr val="black"/>
              </a:solidFill>
            </a:endParaRPr>
          </a:p>
        </p:txBody>
      </p:sp>
      <p:pic>
        <p:nvPicPr>
          <p:cNvPr id="14" name="圖片 13"/>
          <p:cNvPicPr>
            <a:picLocks noChangeAspect="1"/>
          </p:cNvPicPr>
          <p:nvPr/>
        </p:nvPicPr>
        <p:blipFill rotWithShape="1">
          <a:blip r:embed="rId3"/>
          <a:srcRect t="2890" r="49189" b="88295"/>
          <a:stretch/>
        </p:blipFill>
        <p:spPr>
          <a:xfrm>
            <a:off x="392081" y="1141655"/>
            <a:ext cx="8625016" cy="810508"/>
          </a:xfrm>
          <a:prstGeom prst="rect">
            <a:avLst/>
          </a:prstGeom>
        </p:spPr>
      </p:pic>
      <p:sp>
        <p:nvSpPr>
          <p:cNvPr id="15" name="矩形 14"/>
          <p:cNvSpPr/>
          <p:nvPr/>
        </p:nvSpPr>
        <p:spPr>
          <a:xfrm>
            <a:off x="392081" y="2565349"/>
            <a:ext cx="6442773" cy="1200329"/>
          </a:xfrm>
          <a:prstGeom prst="rect">
            <a:avLst/>
          </a:prstGeom>
          <a:solidFill>
            <a:schemeClr val="accent4">
              <a:lumMod val="20000"/>
              <a:lumOff val="80000"/>
            </a:schemeClr>
          </a:solidFill>
        </p:spPr>
        <p:txBody>
          <a:bodyPr wrap="square">
            <a:spAutoFit/>
          </a:bodyPr>
          <a:lstStyle/>
          <a:p>
            <a:r>
              <a:rPr lang="zh-TW" altLang="en-US" sz="2400" dirty="0" smtClean="0"/>
              <a:t>這是告訴你本案例</a:t>
            </a:r>
            <a:r>
              <a:rPr lang="en-US" altLang="zh-TW" sz="2400" dirty="0" smtClean="0"/>
              <a:t>SELECT</a:t>
            </a:r>
            <a:r>
              <a:rPr lang="zh-TW" altLang="en-US" sz="2400" dirty="0" smtClean="0"/>
              <a:t>要有一個以上的欄位</a:t>
            </a:r>
            <a:r>
              <a:rPr lang="en-US" altLang="zh-TW" sz="2400" dirty="0" smtClean="0"/>
              <a:t>!</a:t>
            </a:r>
          </a:p>
          <a:p>
            <a:r>
              <a:rPr lang="zh-TW" altLang="en-US" sz="2400" dirty="0" smtClean="0"/>
              <a:t>但尚不知要有幾個</a:t>
            </a:r>
            <a:r>
              <a:rPr lang="zh-TW" altLang="en-US" sz="2400" dirty="0"/>
              <a:t>欄位</a:t>
            </a:r>
            <a:r>
              <a:rPr lang="en-US" altLang="zh-TW" sz="2400" dirty="0" smtClean="0"/>
              <a:t>??</a:t>
            </a:r>
          </a:p>
          <a:p>
            <a:r>
              <a:rPr lang="zh-TW" altLang="en-US" sz="2400" dirty="0"/>
              <a:t>試看</a:t>
            </a:r>
            <a:r>
              <a:rPr lang="zh-TW" altLang="en-US" sz="2400" dirty="0" smtClean="0"/>
              <a:t>看不同</a:t>
            </a:r>
            <a:r>
              <a:rPr lang="zh-TW" altLang="en-US" sz="2400" dirty="0"/>
              <a:t>欄位</a:t>
            </a:r>
            <a:r>
              <a:rPr lang="en-US" altLang="zh-TW" sz="2400" dirty="0" smtClean="0"/>
              <a:t>! 2, 3,…..</a:t>
            </a:r>
            <a:endParaRPr lang="zh-TW" altLang="en-US" sz="2400" dirty="0"/>
          </a:p>
        </p:txBody>
      </p:sp>
      <p:sp>
        <p:nvSpPr>
          <p:cNvPr id="16" name="矩形 15"/>
          <p:cNvSpPr/>
          <p:nvPr/>
        </p:nvSpPr>
        <p:spPr>
          <a:xfrm>
            <a:off x="6834854" y="5648914"/>
            <a:ext cx="1720343" cy="369332"/>
          </a:xfrm>
          <a:prstGeom prst="rect">
            <a:avLst/>
          </a:prstGeom>
        </p:spPr>
        <p:txBody>
          <a:bodyPr wrap="none">
            <a:spAutoFit/>
          </a:bodyPr>
          <a:lstStyle/>
          <a:p>
            <a:r>
              <a:rPr lang="zh-TW" altLang="en-US" dirty="0"/>
              <a:t>要</a:t>
            </a:r>
            <a:r>
              <a:rPr lang="zh-TW" altLang="en-US" dirty="0" smtClean="0"/>
              <a:t>有</a:t>
            </a:r>
            <a:r>
              <a:rPr lang="zh-TW" altLang="en-US" dirty="0"/>
              <a:t>兩</a:t>
            </a:r>
            <a:r>
              <a:rPr lang="zh-TW" altLang="en-US" dirty="0" smtClean="0"/>
              <a:t>個欄位</a:t>
            </a:r>
            <a:r>
              <a:rPr lang="en-US" altLang="zh-TW" dirty="0" smtClean="0"/>
              <a:t>!!</a:t>
            </a:r>
            <a:endParaRPr lang="en-US" altLang="zh-TW" dirty="0"/>
          </a:p>
        </p:txBody>
      </p:sp>
      <p:sp>
        <p:nvSpPr>
          <p:cNvPr id="17" name="向右箭號 16"/>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54330" y="250061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103757" y="490008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19"/>
          <p:cNvSpPr/>
          <p:nvPr/>
        </p:nvSpPr>
        <p:spPr>
          <a:xfrm>
            <a:off x="6515486" y="5495085"/>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834853" y="6053528"/>
            <a:ext cx="2168863" cy="369332"/>
          </a:xfrm>
          <a:prstGeom prst="rect">
            <a:avLst/>
          </a:prstGeom>
        </p:spPr>
        <p:txBody>
          <a:bodyPr wrap="none">
            <a:spAutoFit/>
          </a:bodyPr>
          <a:lstStyle/>
          <a:p>
            <a:r>
              <a:rPr lang="zh-TW" altLang="en-US" dirty="0" smtClean="0"/>
              <a:t>資料庫名稱是</a:t>
            </a:r>
            <a:r>
              <a:rPr lang="en-US" altLang="zh-TW" dirty="0" smtClean="0"/>
              <a:t>DVWA</a:t>
            </a:r>
            <a:endParaRPr lang="en-US" altLang="zh-TW" dirty="0"/>
          </a:p>
        </p:txBody>
      </p:sp>
    </p:spTree>
    <p:extLst>
      <p:ext uri="{BB962C8B-B14F-4D97-AF65-F5344CB8AC3E}">
        <p14:creationId xmlns:p14="http://schemas.microsoft.com/office/powerpoint/2010/main" val="344782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41560"/>
            <a:ext cx="7886700" cy="573988"/>
          </a:xfrm>
        </p:spPr>
        <p:txBody>
          <a:bodyPr>
            <a:normAutofit fontScale="90000"/>
          </a:bodyPr>
          <a:lstStyle/>
          <a:p>
            <a:r>
              <a:rPr lang="en-US" altLang="zh-TW" dirty="0"/>
              <a:t>DVWA</a:t>
            </a:r>
            <a:r>
              <a:rPr lang="zh-TW" altLang="en-US" dirty="0" smtClean="0"/>
              <a:t>資料庫有幾個資料表</a:t>
            </a:r>
            <a:r>
              <a:rPr lang="en-US" altLang="zh-TW" dirty="0" smtClean="0"/>
              <a:t>??</a:t>
            </a:r>
            <a:endParaRPr lang="zh-TW" altLang="en-US" dirty="0"/>
          </a:p>
        </p:txBody>
      </p:sp>
      <p:sp>
        <p:nvSpPr>
          <p:cNvPr id="4" name="矩形 3"/>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table_name</a:t>
            </a:r>
            <a:r>
              <a:rPr lang="en-US" altLang="zh-TW" kern="0" dirty="0">
                <a:solidFill>
                  <a:prstClr val="black"/>
                </a:solidFill>
              </a:rPr>
              <a:t>) from </a:t>
            </a:r>
            <a:r>
              <a:rPr lang="en-US" altLang="zh-TW" kern="0" dirty="0" err="1">
                <a:solidFill>
                  <a:prstClr val="black"/>
                </a:solidFill>
              </a:rPr>
              <a:t>information_schema.tables</a:t>
            </a:r>
            <a:r>
              <a:rPr lang="en-US" altLang="zh-TW" kern="0" dirty="0">
                <a:solidFill>
                  <a:prstClr val="black"/>
                </a:solidFill>
              </a:rPr>
              <a:t> where </a:t>
            </a:r>
            <a:r>
              <a:rPr lang="en-US" altLang="zh-TW" kern="0" dirty="0" err="1">
                <a:solidFill>
                  <a:prstClr val="black"/>
                </a:solidFill>
              </a:rPr>
              <a:t>table_schema</a:t>
            </a:r>
            <a:r>
              <a:rPr lang="en-US" altLang="zh-TW" kern="0" dirty="0">
                <a:solidFill>
                  <a:prstClr val="black"/>
                </a:solidFill>
              </a:rPr>
              <a:t>=database() #</a:t>
            </a:r>
          </a:p>
        </p:txBody>
      </p:sp>
      <p:pic>
        <p:nvPicPr>
          <p:cNvPr id="7" name="內容版面配置區 6"/>
          <p:cNvPicPr>
            <a:picLocks noGrp="1" noChangeAspect="1"/>
          </p:cNvPicPr>
          <p:nvPr>
            <p:ph idx="1"/>
          </p:nvPr>
        </p:nvPicPr>
        <p:blipFill>
          <a:blip r:embed="rId2"/>
          <a:stretch>
            <a:fillRect/>
          </a:stretch>
        </p:blipFill>
        <p:spPr>
          <a:xfrm>
            <a:off x="620693" y="1726505"/>
            <a:ext cx="8432691" cy="2265410"/>
          </a:xfrm>
          <a:prstGeom prst="rect">
            <a:avLst/>
          </a:prstGeom>
        </p:spPr>
      </p:pic>
      <p:sp>
        <p:nvSpPr>
          <p:cNvPr id="8" name="向右箭號 7"/>
          <p:cNvSpPr/>
          <p:nvPr/>
        </p:nvSpPr>
        <p:spPr>
          <a:xfrm>
            <a:off x="169659" y="176289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44321" y="5334014"/>
            <a:ext cx="8455358" cy="646331"/>
          </a:xfrm>
          <a:prstGeom prst="rect">
            <a:avLst/>
          </a:prstGeom>
          <a:solidFill>
            <a:schemeClr val="accent4">
              <a:lumMod val="20000"/>
              <a:lumOff val="80000"/>
            </a:schemeClr>
          </a:solidFill>
        </p:spPr>
        <p:txBody>
          <a:bodyPr wrap="square">
            <a:spAutoFit/>
          </a:bodyPr>
          <a:lstStyle/>
          <a:p>
            <a:r>
              <a:rPr lang="zh-TW" altLang="en-US" dirty="0"/>
              <a:t>想要一行 </a:t>
            </a:r>
            <a:r>
              <a:rPr lang="en-US" altLang="zh-TW" dirty="0"/>
              <a:t>SQL </a:t>
            </a:r>
            <a:r>
              <a:rPr lang="zh-TW" altLang="en-US" dirty="0"/>
              <a:t>做到 </a:t>
            </a:r>
            <a:r>
              <a:rPr lang="en-US" altLang="zh-TW" dirty="0"/>
              <a:t>GROUP BY </a:t>
            </a:r>
            <a:r>
              <a:rPr lang="zh-TW" altLang="en-US" dirty="0"/>
              <a:t>並且 把資料全部合併成</a:t>
            </a:r>
            <a:r>
              <a:rPr lang="zh-TW" altLang="en-US" dirty="0" smtClean="0"/>
              <a:t>一行</a:t>
            </a:r>
            <a:endParaRPr lang="en-US" altLang="zh-TW" dirty="0" smtClean="0"/>
          </a:p>
          <a:p>
            <a:r>
              <a:rPr lang="en-US" altLang="zh-TW" dirty="0" smtClean="0">
                <a:sym typeface="Wingdings" panose="05000000000000000000" pitchFamily="2" charset="2"/>
              </a:rPr>
              <a:t></a:t>
            </a:r>
            <a:r>
              <a:rPr lang="en-US" altLang="zh-TW" dirty="0" smtClean="0"/>
              <a:t>MySQL Group </a:t>
            </a:r>
            <a:r>
              <a:rPr lang="en-US" altLang="zh-TW" dirty="0"/>
              <a:t>by </a:t>
            </a:r>
            <a:r>
              <a:rPr lang="zh-TW" altLang="en-US" dirty="0"/>
              <a:t>的相關 </a:t>
            </a:r>
            <a:r>
              <a:rPr lang="en-US" altLang="zh-TW" dirty="0" smtClean="0"/>
              <a:t>function…….GROUP_CONCAT</a:t>
            </a:r>
            <a:r>
              <a:rPr lang="en-US" altLang="zh-TW" dirty="0"/>
              <a:t>().</a:t>
            </a:r>
            <a:endParaRPr lang="zh-TW" altLang="en-US" dirty="0"/>
          </a:p>
        </p:txBody>
      </p:sp>
      <p:sp>
        <p:nvSpPr>
          <p:cNvPr id="11" name="矩形 10"/>
          <p:cNvSpPr/>
          <p:nvPr/>
        </p:nvSpPr>
        <p:spPr>
          <a:xfrm>
            <a:off x="1313006" y="4000202"/>
            <a:ext cx="5382756" cy="369332"/>
          </a:xfrm>
          <a:prstGeom prst="rect">
            <a:avLst/>
          </a:prstGeom>
        </p:spPr>
        <p:txBody>
          <a:bodyPr wrap="none">
            <a:spAutoFit/>
          </a:bodyPr>
          <a:lstStyle/>
          <a:p>
            <a:r>
              <a:rPr lang="en-US" altLang="zh-TW" dirty="0"/>
              <a:t>DVWA</a:t>
            </a:r>
            <a:r>
              <a:rPr lang="zh-TW" altLang="en-US" dirty="0"/>
              <a:t>資料庫</a:t>
            </a:r>
            <a:r>
              <a:rPr lang="zh-TW" altLang="en-US" dirty="0" smtClean="0"/>
              <a:t>有兩個</a:t>
            </a:r>
            <a:r>
              <a:rPr lang="zh-TW" altLang="en-US" dirty="0"/>
              <a:t>資料</a:t>
            </a:r>
            <a:r>
              <a:rPr lang="zh-TW" altLang="en-US" dirty="0" smtClean="0"/>
              <a:t>表</a:t>
            </a:r>
            <a:r>
              <a:rPr lang="en-US" altLang="zh-TW" dirty="0" smtClean="0"/>
              <a:t>::guestbook</a:t>
            </a:r>
            <a:r>
              <a:rPr lang="zh-TW" altLang="en-US" dirty="0" smtClean="0"/>
              <a:t>與</a:t>
            </a:r>
            <a:r>
              <a:rPr lang="en-US" altLang="zh-TW" dirty="0" smtClean="0"/>
              <a:t>users</a:t>
            </a:r>
            <a:r>
              <a:rPr lang="zh-TW" altLang="en-US" dirty="0" smtClean="0"/>
              <a:t>資料表</a:t>
            </a:r>
            <a:endParaRPr lang="zh-TW" altLang="en-US" dirty="0"/>
          </a:p>
        </p:txBody>
      </p:sp>
      <p:sp>
        <p:nvSpPr>
          <p:cNvPr id="13" name="弧形箭號 (左彎) 12"/>
          <p:cNvSpPr/>
          <p:nvPr/>
        </p:nvSpPr>
        <p:spPr>
          <a:xfrm rot="11412870">
            <a:off x="964215" y="3443196"/>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311425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0" y="241560"/>
            <a:ext cx="7886700" cy="57398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users</a:t>
            </a:r>
            <a:r>
              <a:rPr lang="zh-TW" altLang="en-US" dirty="0"/>
              <a:t>資料</a:t>
            </a:r>
            <a:r>
              <a:rPr lang="zh-TW" altLang="en-US" dirty="0" smtClean="0"/>
              <a:t>表有幾個欄位</a:t>
            </a:r>
            <a:r>
              <a:rPr lang="en-US" altLang="zh-TW" dirty="0" smtClean="0"/>
              <a:t>??</a:t>
            </a:r>
            <a:endParaRPr lang="zh-TW" altLang="en-US" dirty="0"/>
          </a:p>
        </p:txBody>
      </p:sp>
      <p:sp>
        <p:nvSpPr>
          <p:cNvPr id="5" name="矩形 4"/>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column_name</a:t>
            </a:r>
            <a:r>
              <a:rPr lang="en-US" altLang="zh-TW" kern="0" dirty="0">
                <a:solidFill>
                  <a:prstClr val="black"/>
                </a:solidFill>
              </a:rPr>
              <a:t>) from </a:t>
            </a:r>
            <a:r>
              <a:rPr lang="en-US" altLang="zh-TW" kern="0" dirty="0" err="1">
                <a:solidFill>
                  <a:prstClr val="black"/>
                </a:solidFill>
              </a:rPr>
              <a:t>information_schema.columns</a:t>
            </a:r>
            <a:r>
              <a:rPr lang="en-US" altLang="zh-TW" kern="0" dirty="0">
                <a:solidFill>
                  <a:prstClr val="black"/>
                </a:solidFill>
              </a:rPr>
              <a:t> where </a:t>
            </a:r>
            <a:r>
              <a:rPr lang="en-US" altLang="zh-TW" kern="0" dirty="0" err="1">
                <a:solidFill>
                  <a:prstClr val="black"/>
                </a:solidFill>
              </a:rPr>
              <a:t>table_name</a:t>
            </a:r>
            <a:r>
              <a:rPr lang="en-US" altLang="zh-TW" kern="0" dirty="0">
                <a:solidFill>
                  <a:prstClr val="black"/>
                </a:solidFill>
              </a:rPr>
              <a:t>='users</a:t>
            </a:r>
          </a:p>
        </p:txBody>
      </p:sp>
      <p:pic>
        <p:nvPicPr>
          <p:cNvPr id="8" name="內容版面配置區 7"/>
          <p:cNvPicPr>
            <a:picLocks noGrp="1" noChangeAspect="1"/>
          </p:cNvPicPr>
          <p:nvPr>
            <p:ph idx="1"/>
          </p:nvPr>
        </p:nvPicPr>
        <p:blipFill>
          <a:blip r:embed="rId2"/>
          <a:stretch>
            <a:fillRect/>
          </a:stretch>
        </p:blipFill>
        <p:spPr>
          <a:xfrm>
            <a:off x="173110" y="1762893"/>
            <a:ext cx="8900305" cy="1916650"/>
          </a:xfrm>
          <a:prstGeom prst="rect">
            <a:avLst/>
          </a:prstGeom>
        </p:spPr>
      </p:pic>
      <p:sp>
        <p:nvSpPr>
          <p:cNvPr id="9" name="向右箭號 8"/>
          <p:cNvSpPr/>
          <p:nvPr/>
        </p:nvSpPr>
        <p:spPr>
          <a:xfrm>
            <a:off x="111994" y="168875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75254" y="3744829"/>
            <a:ext cx="2524281" cy="369332"/>
          </a:xfrm>
          <a:prstGeom prst="rect">
            <a:avLst/>
          </a:prstGeom>
        </p:spPr>
        <p:txBody>
          <a:bodyPr wrap="none">
            <a:spAutoFit/>
          </a:bodyPr>
          <a:lstStyle/>
          <a:p>
            <a:r>
              <a:rPr lang="en-US" altLang="zh-TW" dirty="0"/>
              <a:t>users</a:t>
            </a:r>
            <a:r>
              <a:rPr lang="zh-TW" altLang="en-US" dirty="0"/>
              <a:t>資料</a:t>
            </a:r>
            <a:r>
              <a:rPr lang="zh-TW" altLang="en-US" dirty="0" smtClean="0"/>
              <a:t>表有很多欄位</a:t>
            </a:r>
            <a:endParaRPr lang="zh-TW" altLang="en-US" dirty="0"/>
          </a:p>
        </p:txBody>
      </p:sp>
      <p:sp>
        <p:nvSpPr>
          <p:cNvPr id="11" name="弧形箭號 (左彎) 10"/>
          <p:cNvSpPr/>
          <p:nvPr/>
        </p:nvSpPr>
        <p:spPr>
          <a:xfrm rot="11412870">
            <a:off x="626463" y="3187823"/>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aphicFrame>
        <p:nvGraphicFramePr>
          <p:cNvPr id="13" name="表格 12"/>
          <p:cNvGraphicFramePr>
            <a:graphicFrameLocks noGrp="1"/>
          </p:cNvGraphicFramePr>
          <p:nvPr>
            <p:extLst>
              <p:ext uri="{D42A27DB-BD31-4B8C-83A1-F6EECF244321}">
                <p14:modId xmlns:p14="http://schemas.microsoft.com/office/powerpoint/2010/main" val="1204012079"/>
              </p:ext>
            </p:extLst>
          </p:nvPr>
        </p:nvGraphicFramePr>
        <p:xfrm>
          <a:off x="3804849" y="3473440"/>
          <a:ext cx="1534301" cy="3180080"/>
        </p:xfrm>
        <a:graphic>
          <a:graphicData uri="http://schemas.openxmlformats.org/drawingml/2006/table">
            <a:tbl>
              <a:tblPr firstRow="1" bandRow="1">
                <a:tableStyleId>{5C22544A-7EE6-4342-B048-85BDC9FD1C3A}</a:tableStyleId>
              </a:tblPr>
              <a:tblGrid>
                <a:gridCol w="1534301">
                  <a:extLst>
                    <a:ext uri="{9D8B030D-6E8A-4147-A177-3AD203B41FA5}">
                      <a16:colId xmlns:a16="http://schemas.microsoft.com/office/drawing/2014/main" xmlns="" val="20000"/>
                    </a:ext>
                  </a:extLst>
                </a:gridCol>
              </a:tblGrid>
              <a:tr h="0">
                <a:tc>
                  <a:txBody>
                    <a:bodyPr/>
                    <a:lstStyle/>
                    <a:p>
                      <a:endParaRPr lang="zh-TW" altLang="en-US" sz="800" dirty="0"/>
                    </a:p>
                  </a:txBody>
                  <a:tcPr/>
                </a:tc>
                <a:extLst>
                  <a:ext uri="{0D108BD9-81ED-4DB2-BD59-A6C34878D82A}">
                    <a16:rowId xmlns:a16="http://schemas.microsoft.com/office/drawing/2014/main" xmlns="" val="10000"/>
                  </a:ext>
                </a:extLst>
              </a:tr>
              <a:tr h="370840">
                <a:tc>
                  <a:txBody>
                    <a:bodyPr/>
                    <a:lstStyle/>
                    <a:p>
                      <a:r>
                        <a:rPr lang="en-US" altLang="zh-TW" sz="1600" dirty="0" err="1" smtClean="0"/>
                        <a:t>user_id</a:t>
                      </a:r>
                      <a:endParaRPr lang="zh-TW" altLang="en-US" sz="1600" dirty="0"/>
                    </a:p>
                  </a:txBody>
                  <a:tcPr/>
                </a:tc>
                <a:extLst>
                  <a:ext uri="{0D108BD9-81ED-4DB2-BD59-A6C34878D82A}">
                    <a16:rowId xmlns:a16="http://schemas.microsoft.com/office/drawing/2014/main" xmlns="" val="10001"/>
                  </a:ext>
                </a:extLst>
              </a:tr>
              <a:tr h="370840">
                <a:tc>
                  <a:txBody>
                    <a:bodyPr/>
                    <a:lstStyle/>
                    <a:p>
                      <a:r>
                        <a:rPr lang="en-US" altLang="zh-TW" sz="1600" dirty="0" err="1" smtClean="0"/>
                        <a:t>first_name</a:t>
                      </a:r>
                      <a:endParaRPr lang="zh-TW" altLang="en-US" sz="1600" dirty="0"/>
                    </a:p>
                  </a:txBody>
                  <a:tcPr/>
                </a:tc>
                <a:extLst>
                  <a:ext uri="{0D108BD9-81ED-4DB2-BD59-A6C34878D82A}">
                    <a16:rowId xmlns:a16="http://schemas.microsoft.com/office/drawing/2014/main" xmlns="" val="10002"/>
                  </a:ext>
                </a:extLst>
              </a:tr>
              <a:tr h="370840">
                <a:tc>
                  <a:txBody>
                    <a:bodyPr/>
                    <a:lstStyle/>
                    <a:p>
                      <a:r>
                        <a:rPr lang="en-US" altLang="zh-TW" sz="1600" dirty="0" err="1" smtClean="0"/>
                        <a:t>last_name</a:t>
                      </a:r>
                      <a:endParaRPr lang="zh-TW" altLang="en-US" sz="1600" dirty="0"/>
                    </a:p>
                  </a:txBody>
                  <a:tcPr/>
                </a:tc>
                <a:extLst>
                  <a:ext uri="{0D108BD9-81ED-4DB2-BD59-A6C34878D82A}">
                    <a16:rowId xmlns:a16="http://schemas.microsoft.com/office/drawing/2014/main" xmlns="" val="10003"/>
                  </a:ext>
                </a:extLst>
              </a:tr>
              <a:tr h="370840">
                <a:tc>
                  <a:txBody>
                    <a:bodyPr/>
                    <a:lstStyle/>
                    <a:p>
                      <a:r>
                        <a:rPr lang="en-US" altLang="zh-TW" sz="1600" dirty="0" smtClean="0"/>
                        <a:t>user</a:t>
                      </a:r>
                      <a:endParaRPr lang="zh-TW" altLang="en-US" sz="1600" dirty="0"/>
                    </a:p>
                  </a:txBody>
                  <a:tcPr/>
                </a:tc>
                <a:extLst>
                  <a:ext uri="{0D108BD9-81ED-4DB2-BD59-A6C34878D82A}">
                    <a16:rowId xmlns:a16="http://schemas.microsoft.com/office/drawing/2014/main" xmlns="" val="10004"/>
                  </a:ext>
                </a:extLst>
              </a:tr>
              <a:tr h="370840">
                <a:tc>
                  <a:txBody>
                    <a:bodyPr/>
                    <a:lstStyle/>
                    <a:p>
                      <a:r>
                        <a:rPr lang="en-US" altLang="zh-TW" sz="1600" dirty="0" smtClean="0"/>
                        <a:t>password</a:t>
                      </a:r>
                      <a:endParaRPr lang="zh-TW" altLang="en-US" sz="1600" dirty="0"/>
                    </a:p>
                  </a:txBody>
                  <a:tcPr/>
                </a:tc>
                <a:extLst>
                  <a:ext uri="{0D108BD9-81ED-4DB2-BD59-A6C34878D82A}">
                    <a16:rowId xmlns:a16="http://schemas.microsoft.com/office/drawing/2014/main" xmlns="" val="10005"/>
                  </a:ext>
                </a:extLst>
              </a:tr>
              <a:tr h="370840">
                <a:tc>
                  <a:txBody>
                    <a:bodyPr/>
                    <a:lstStyle/>
                    <a:p>
                      <a:r>
                        <a:rPr lang="en-US" altLang="zh-TW" sz="1600" dirty="0" smtClean="0"/>
                        <a:t>avatar</a:t>
                      </a:r>
                      <a:endParaRPr lang="zh-TW" altLang="en-US" sz="1600" dirty="0"/>
                    </a:p>
                  </a:txBody>
                  <a:tcPr/>
                </a:tc>
                <a:extLst>
                  <a:ext uri="{0D108BD9-81ED-4DB2-BD59-A6C34878D82A}">
                    <a16:rowId xmlns:a16="http://schemas.microsoft.com/office/drawing/2014/main" xmlns="" val="10006"/>
                  </a:ext>
                </a:extLst>
              </a:tr>
              <a:tr h="370840">
                <a:tc>
                  <a:txBody>
                    <a:bodyPr/>
                    <a:lstStyle/>
                    <a:p>
                      <a:r>
                        <a:rPr lang="en-US" altLang="zh-TW" sz="1600" dirty="0" err="1" smtClean="0"/>
                        <a:t>last_login</a:t>
                      </a:r>
                      <a:endParaRPr lang="zh-TW" altLang="en-US" sz="1600" dirty="0"/>
                    </a:p>
                  </a:txBody>
                  <a:tcPr/>
                </a:tc>
                <a:extLst>
                  <a:ext uri="{0D108BD9-81ED-4DB2-BD59-A6C34878D82A}">
                    <a16:rowId xmlns:a16="http://schemas.microsoft.com/office/drawing/2014/main" xmlns="" val="10007"/>
                  </a:ext>
                </a:extLst>
              </a:tr>
              <a:tr h="370840">
                <a:tc>
                  <a:txBody>
                    <a:bodyPr/>
                    <a:lstStyle/>
                    <a:p>
                      <a:r>
                        <a:rPr lang="en-US" altLang="zh-TW" sz="1600" dirty="0" err="1" smtClean="0"/>
                        <a:t>failed_login</a:t>
                      </a:r>
                      <a:endParaRPr lang="zh-TW" altLang="en-US" sz="1600" dirty="0"/>
                    </a:p>
                  </a:txBody>
                  <a:tcPr/>
                </a:tc>
                <a:extLst>
                  <a:ext uri="{0D108BD9-81ED-4DB2-BD59-A6C34878D82A}">
                    <a16:rowId xmlns:a16="http://schemas.microsoft.com/office/drawing/2014/main" xmlns="" val="10008"/>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31454372"/>
              </p:ext>
            </p:extLst>
          </p:nvPr>
        </p:nvGraphicFramePr>
        <p:xfrm>
          <a:off x="5644464" y="3737600"/>
          <a:ext cx="2705900" cy="1325880"/>
        </p:xfrm>
        <a:graphic>
          <a:graphicData uri="http://schemas.openxmlformats.org/drawingml/2006/table">
            <a:tbl>
              <a:tblPr firstRow="1" bandRow="1">
                <a:tableStyleId>{5C22544A-7EE6-4342-B048-85BDC9FD1C3A}</a:tableStyleId>
              </a:tblPr>
              <a:tblGrid>
                <a:gridCol w="2705900">
                  <a:extLst>
                    <a:ext uri="{9D8B030D-6E8A-4147-A177-3AD203B41FA5}">
                      <a16:colId xmlns:a16="http://schemas.microsoft.com/office/drawing/2014/main" xmlns="" val="20000"/>
                    </a:ext>
                  </a:extLst>
                </a:gridCol>
              </a:tblGrid>
              <a:tr h="0">
                <a:tc>
                  <a:txBody>
                    <a:bodyPr/>
                    <a:lstStyle/>
                    <a:p>
                      <a:endParaRPr lang="zh-TW" altLang="en-US" sz="800" dirty="0"/>
                    </a:p>
                  </a:txBody>
                  <a:tcPr/>
                </a:tc>
                <a:extLst>
                  <a:ext uri="{0D108BD9-81ED-4DB2-BD59-A6C34878D82A}">
                    <a16:rowId xmlns:a16="http://schemas.microsoft.com/office/drawing/2014/main" xmlns="" val="10000"/>
                  </a:ext>
                </a:extLst>
              </a:tr>
              <a:tr h="370840">
                <a:tc>
                  <a:txBody>
                    <a:bodyPr/>
                    <a:lstStyle/>
                    <a:p>
                      <a:r>
                        <a:rPr lang="en-US" altLang="zh-TW" sz="1600" dirty="0" smtClean="0"/>
                        <a:t>USER</a:t>
                      </a:r>
                      <a:endParaRPr lang="zh-TW" altLang="en-US" sz="1600" dirty="0"/>
                    </a:p>
                  </a:txBody>
                  <a:tcPr/>
                </a:tc>
                <a:extLst>
                  <a:ext uri="{0D108BD9-81ED-4DB2-BD59-A6C34878D82A}">
                    <a16:rowId xmlns:a16="http://schemas.microsoft.com/office/drawing/2014/main" xmlns="" val="10001"/>
                  </a:ext>
                </a:extLst>
              </a:tr>
              <a:tr h="370840">
                <a:tc>
                  <a:txBody>
                    <a:bodyPr/>
                    <a:lstStyle/>
                    <a:p>
                      <a:r>
                        <a:rPr lang="en-US" altLang="zh-TW" sz="1600" dirty="0" smtClean="0"/>
                        <a:t>CURRENT_CONNECTIONS</a:t>
                      </a:r>
                      <a:endParaRPr lang="zh-TW" altLang="en-US" sz="1600" dirty="0"/>
                    </a:p>
                  </a:txBody>
                  <a:tcPr/>
                </a:tc>
                <a:extLst>
                  <a:ext uri="{0D108BD9-81ED-4DB2-BD59-A6C34878D82A}">
                    <a16:rowId xmlns:a16="http://schemas.microsoft.com/office/drawing/2014/main" xmlns="" val="10002"/>
                  </a:ext>
                </a:extLst>
              </a:tr>
              <a:tr h="370840">
                <a:tc>
                  <a:txBody>
                    <a:bodyPr/>
                    <a:lstStyle/>
                    <a:p>
                      <a:r>
                        <a:rPr lang="en-US" altLang="zh-TW" sz="1600" dirty="0" smtClean="0"/>
                        <a:t>TOTAL_CONNECTIONS</a:t>
                      </a:r>
                      <a:endParaRPr lang="zh-TW" altLang="en-US" sz="1600" dirty="0"/>
                    </a:p>
                  </a:txBody>
                  <a:tcPr/>
                </a:tc>
                <a:extLst>
                  <a:ext uri="{0D108BD9-81ED-4DB2-BD59-A6C34878D82A}">
                    <a16:rowId xmlns:a16="http://schemas.microsoft.com/office/drawing/2014/main" xmlns="" val="10003"/>
                  </a:ext>
                </a:extLst>
              </a:tr>
            </a:tbl>
          </a:graphicData>
        </a:graphic>
      </p:graphicFrame>
      <p:sp>
        <p:nvSpPr>
          <p:cNvPr id="15" name="矩形 14"/>
          <p:cNvSpPr/>
          <p:nvPr/>
        </p:nvSpPr>
        <p:spPr>
          <a:xfrm>
            <a:off x="173110" y="5594049"/>
            <a:ext cx="3106428" cy="369332"/>
          </a:xfrm>
          <a:prstGeom prst="rect">
            <a:avLst/>
          </a:prstGeom>
        </p:spPr>
        <p:txBody>
          <a:bodyPr wrap="square">
            <a:spAutoFit/>
          </a:bodyPr>
          <a:lstStyle/>
          <a:p>
            <a:endParaRPr lang="zh-TW" altLang="en-US" dirty="0"/>
          </a:p>
        </p:txBody>
      </p:sp>
      <p:sp>
        <p:nvSpPr>
          <p:cNvPr id="16" name="矩形 15"/>
          <p:cNvSpPr/>
          <p:nvPr/>
        </p:nvSpPr>
        <p:spPr>
          <a:xfrm>
            <a:off x="233472" y="4440804"/>
            <a:ext cx="2985704" cy="1815882"/>
          </a:xfrm>
          <a:prstGeom prst="rect">
            <a:avLst/>
          </a:prstGeom>
          <a:solidFill>
            <a:schemeClr val="accent4">
              <a:lumMod val="20000"/>
              <a:lumOff val="80000"/>
            </a:schemeClr>
          </a:solidFill>
        </p:spPr>
        <p:txBody>
          <a:bodyPr wrap="square">
            <a:spAutoFit/>
          </a:bodyPr>
          <a:lstStyle/>
          <a:p>
            <a:r>
              <a:rPr lang="en-US" altLang="zh-TW" sz="1600" kern="0" dirty="0" err="1">
                <a:solidFill>
                  <a:prstClr val="black"/>
                </a:solidFill>
              </a:rPr>
              <a:t>information_schema</a:t>
            </a:r>
            <a:r>
              <a:rPr lang="zh-TW" altLang="en-US" sz="1600" dirty="0" smtClean="0"/>
              <a:t>提供了資料庫 </a:t>
            </a:r>
            <a:r>
              <a:rPr lang="en-US" altLang="zh-TW" sz="1600" dirty="0" smtClean="0"/>
              <a:t>meta data(</a:t>
            </a:r>
            <a:r>
              <a:rPr lang="zh-TW" altLang="en-US" sz="1600" dirty="0" smtClean="0"/>
              <a:t>如</a:t>
            </a:r>
            <a:r>
              <a:rPr lang="zh-TW" altLang="en-US" sz="1600" dirty="0"/>
              <a:t>資料庫</a:t>
            </a:r>
            <a:r>
              <a:rPr lang="zh-TW" altLang="en-US" sz="1600" dirty="0" smtClean="0"/>
              <a:t>名稱或</a:t>
            </a:r>
            <a:r>
              <a:rPr lang="zh-TW" altLang="en-US" sz="1600" dirty="0"/>
              <a:t>資料表</a:t>
            </a:r>
            <a:r>
              <a:rPr lang="zh-TW" altLang="en-US" sz="1600" dirty="0" smtClean="0"/>
              <a:t>名稱，</a:t>
            </a:r>
            <a:r>
              <a:rPr lang="zh-TW" altLang="en-US" sz="1600" dirty="0"/>
              <a:t>列的數據類型，</a:t>
            </a:r>
            <a:r>
              <a:rPr lang="zh-TW" altLang="en-US" sz="1600" dirty="0" smtClean="0"/>
              <a:t>或存</a:t>
            </a:r>
            <a:r>
              <a:rPr lang="zh-TW" altLang="en-US" sz="1600" dirty="0"/>
              <a:t>取</a:t>
            </a:r>
            <a:r>
              <a:rPr lang="zh-TW" altLang="en-US" sz="1600" dirty="0" smtClean="0"/>
              <a:t>權限等</a:t>
            </a:r>
            <a:r>
              <a:rPr lang="en-US" altLang="zh-TW" sz="1600" dirty="0" smtClean="0"/>
              <a:t>)</a:t>
            </a:r>
            <a:r>
              <a:rPr lang="en-US" altLang="zh-TW" sz="1600" dirty="0"/>
              <a:t> http://</a:t>
            </a:r>
            <a:r>
              <a:rPr lang="en-US" altLang="zh-TW" sz="1600" dirty="0" smtClean="0"/>
              <a:t>twpug.net/docs/mysql-5.1/information-schema.html#tables-table</a:t>
            </a:r>
            <a:endParaRPr lang="zh-TW" altLang="en-US" sz="1600" dirty="0"/>
          </a:p>
        </p:txBody>
      </p:sp>
      <p:sp>
        <p:nvSpPr>
          <p:cNvPr id="17" name="矩形 16"/>
          <p:cNvSpPr/>
          <p:nvPr/>
        </p:nvSpPr>
        <p:spPr>
          <a:xfrm>
            <a:off x="173110" y="6398663"/>
            <a:ext cx="237566" cy="369332"/>
          </a:xfrm>
          <a:prstGeom prst="rect">
            <a:avLst/>
          </a:prstGeom>
        </p:spPr>
        <p:txBody>
          <a:bodyPr wrap="none">
            <a:spAutoFit/>
          </a:bodyPr>
          <a:lstStyle/>
          <a:p>
            <a:r>
              <a:rPr lang="en-US" altLang="zh-TW" dirty="0"/>
              <a:t> </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7240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實作練習 </a:t>
            </a:r>
            <a:r>
              <a:rPr lang="en-US" altLang="zh-TW" dirty="0" err="1"/>
              <a:t>lab】Get-Help</a:t>
            </a:r>
            <a:r>
              <a:rPr lang="en-US" altLang="zh-TW" dirty="0"/>
              <a:t> Get-Command</a:t>
            </a:r>
            <a:endParaRPr lang="zh-TW"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9141" y="1610471"/>
            <a:ext cx="5978178" cy="5113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447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92131"/>
            <a:ext cx="9207328" cy="969404"/>
          </a:xfrm>
          <a:solidFill>
            <a:schemeClr val="accent4">
              <a:lumMod val="50000"/>
            </a:schemeClr>
          </a:solidFill>
        </p:spPr>
        <p:txBody>
          <a:bodyPr>
            <a:normAutofit/>
          </a:bodyPr>
          <a:lstStyle/>
          <a:p>
            <a:r>
              <a:rPr lang="zh-TW" altLang="en-US" sz="3200" dirty="0" smtClean="0">
                <a:solidFill>
                  <a:schemeClr val="bg1"/>
                </a:solidFill>
              </a:rPr>
              <a:t>補充說明</a:t>
            </a:r>
            <a:r>
              <a:rPr lang="en-US" altLang="zh-TW" sz="3200" dirty="0" smtClean="0">
                <a:solidFill>
                  <a:schemeClr val="bg1"/>
                </a:solidFill>
              </a:rPr>
              <a:t/>
            </a:r>
            <a:br>
              <a:rPr lang="en-US" altLang="zh-TW" sz="3200" dirty="0" smtClean="0">
                <a:solidFill>
                  <a:schemeClr val="bg1"/>
                </a:solidFill>
              </a:rPr>
            </a:br>
            <a:r>
              <a:rPr lang="en-US" altLang="zh-TW" sz="3200" dirty="0" smtClean="0">
                <a:solidFill>
                  <a:schemeClr val="bg1"/>
                </a:solidFill>
              </a:rPr>
              <a:t>INFORMATION_SCHEMA </a:t>
            </a:r>
            <a:r>
              <a:rPr lang="en-US" altLang="zh-TW" sz="3200" dirty="0">
                <a:solidFill>
                  <a:schemeClr val="bg1"/>
                </a:solidFill>
              </a:rPr>
              <a:t>COLUMNS</a:t>
            </a:r>
            <a:r>
              <a:rPr lang="zh-TW" altLang="en-US" sz="3200" dirty="0">
                <a:solidFill>
                  <a:schemeClr val="bg1"/>
                </a:solidFill>
              </a:rPr>
              <a:t>資料</a:t>
            </a:r>
            <a:r>
              <a:rPr lang="zh-TW" altLang="en-US" sz="3200" dirty="0" smtClean="0">
                <a:solidFill>
                  <a:schemeClr val="bg1"/>
                </a:solidFill>
              </a:rPr>
              <a:t>表的欄位</a:t>
            </a:r>
            <a:endParaRPr lang="zh-TW" altLang="en-US" sz="3200" dirty="0">
              <a:solidFill>
                <a:schemeClr val="bg1"/>
              </a:solidFill>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490416087"/>
              </p:ext>
            </p:extLst>
          </p:nvPr>
        </p:nvGraphicFramePr>
        <p:xfrm>
          <a:off x="665976" y="1232504"/>
          <a:ext cx="7875375" cy="5272154"/>
        </p:xfrm>
        <a:graphic>
          <a:graphicData uri="http://schemas.openxmlformats.org/drawingml/2006/table">
            <a:tbl>
              <a:tblPr/>
              <a:tblGrid>
                <a:gridCol w="3403516">
                  <a:extLst>
                    <a:ext uri="{9D8B030D-6E8A-4147-A177-3AD203B41FA5}">
                      <a16:colId xmlns:a16="http://schemas.microsoft.com/office/drawing/2014/main" xmlns="" val="20000"/>
                    </a:ext>
                  </a:extLst>
                </a:gridCol>
                <a:gridCol w="1846734">
                  <a:extLst>
                    <a:ext uri="{9D8B030D-6E8A-4147-A177-3AD203B41FA5}">
                      <a16:colId xmlns:a16="http://schemas.microsoft.com/office/drawing/2014/main" xmlns="" val="20001"/>
                    </a:ext>
                  </a:extLst>
                </a:gridCol>
                <a:gridCol w="2625125">
                  <a:extLst>
                    <a:ext uri="{9D8B030D-6E8A-4147-A177-3AD203B41FA5}">
                      <a16:colId xmlns:a16="http://schemas.microsoft.com/office/drawing/2014/main" xmlns="" val="20002"/>
                    </a:ext>
                  </a:extLst>
                </a:gridCol>
              </a:tblGrid>
              <a:tr h="212260">
                <a:tc>
                  <a:txBody>
                    <a:bodyPr/>
                    <a:lstStyle/>
                    <a:p>
                      <a:r>
                        <a:rPr lang="zh-TW" altLang="en-US" sz="1400" b="1" dirty="0"/>
                        <a:t>標準名稱</a:t>
                      </a:r>
                      <a:endParaRPr lang="zh-TW" altLang="en-US" sz="1400" dirty="0"/>
                    </a:p>
                  </a:txBody>
                  <a:tcPr marL="53065" marR="53065" marT="26533" marB="26533" anchor="ctr">
                    <a:lnL>
                      <a:noFill/>
                    </a:lnL>
                    <a:lnR>
                      <a:noFill/>
                    </a:lnR>
                    <a:lnT>
                      <a:noFill/>
                    </a:lnT>
                    <a:lnB>
                      <a:noFill/>
                    </a:lnB>
                  </a:tcPr>
                </a:tc>
                <a:tc>
                  <a:txBody>
                    <a:bodyPr/>
                    <a:lstStyle/>
                    <a:p>
                      <a:r>
                        <a:rPr lang="en-US" sz="1400" b="1"/>
                        <a:t>SHOW</a:t>
                      </a:r>
                      <a:r>
                        <a:rPr lang="zh-TW" altLang="en-US" sz="1400" b="1"/>
                        <a:t>名稱</a:t>
                      </a:r>
                      <a:endParaRPr lang="zh-TW" altLang="en-US" sz="1400"/>
                    </a:p>
                  </a:txBody>
                  <a:tcPr marL="53065" marR="53065" marT="26533" marB="26533" anchor="ctr">
                    <a:lnL>
                      <a:noFill/>
                    </a:lnL>
                    <a:lnR>
                      <a:noFill/>
                    </a:lnR>
                    <a:lnT>
                      <a:noFill/>
                    </a:lnT>
                    <a:lnB>
                      <a:noFill/>
                    </a:lnB>
                  </a:tcPr>
                </a:tc>
                <a:tc>
                  <a:txBody>
                    <a:bodyPr/>
                    <a:lstStyle/>
                    <a:p>
                      <a:r>
                        <a:rPr lang="zh-TW" altLang="en-US" sz="1400" b="1"/>
                        <a:t>註釋</a:t>
                      </a:r>
                      <a:endParaRPr lang="zh-TW" altLang="en-US" sz="1400"/>
                    </a:p>
                  </a:txBody>
                  <a:tcPr marL="53065" marR="53065" marT="26533" marB="26533" anchor="ctr">
                    <a:lnL>
                      <a:noFill/>
                    </a:lnL>
                    <a:lnR>
                      <a:noFill/>
                    </a:lnR>
                    <a:lnT>
                      <a:noFill/>
                    </a:lnT>
                    <a:lnB>
                      <a:noFill/>
                    </a:lnB>
                  </a:tcPr>
                </a:tc>
                <a:extLst>
                  <a:ext uri="{0D108BD9-81ED-4DB2-BD59-A6C34878D82A}">
                    <a16:rowId xmlns:a16="http://schemas.microsoft.com/office/drawing/2014/main" xmlns="" val="10000"/>
                  </a:ext>
                </a:extLst>
              </a:tr>
              <a:tr h="252231">
                <a:tc>
                  <a:txBody>
                    <a:bodyPr/>
                    <a:lstStyle/>
                    <a:p>
                      <a:r>
                        <a:rPr lang="en-US" sz="1400" dirty="0"/>
                        <a:t>TABLE_CATALOG</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extLst>
                  <a:ext uri="{0D108BD9-81ED-4DB2-BD59-A6C34878D82A}">
                    <a16:rowId xmlns:a16="http://schemas.microsoft.com/office/drawing/2014/main" xmlns="" val="10001"/>
                  </a:ext>
                </a:extLst>
              </a:tr>
              <a:tr h="212260">
                <a:tc>
                  <a:txBody>
                    <a:bodyPr/>
                    <a:lstStyle/>
                    <a:p>
                      <a:r>
                        <a:rPr lang="en-US" sz="1400" dirty="0"/>
                        <a:t>TABLE_SCHEMA</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02"/>
                  </a:ext>
                </a:extLst>
              </a:tr>
              <a:tr h="212260">
                <a:tc>
                  <a:txBody>
                    <a:bodyPr/>
                    <a:lstStyle/>
                    <a:p>
                      <a:r>
                        <a:rPr lang="en-US" sz="1400"/>
                        <a:t>TABLE_NAME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03"/>
                  </a:ext>
                </a:extLst>
              </a:tr>
              <a:tr h="212260">
                <a:tc>
                  <a:txBody>
                    <a:bodyPr/>
                    <a:lstStyle/>
                    <a:p>
                      <a:r>
                        <a:rPr lang="en-US" sz="1400" dirty="0"/>
                        <a:t>COLUMN_NAME</a:t>
                      </a:r>
                    </a:p>
                  </a:txBody>
                  <a:tcPr marL="53065" marR="53065" marT="26533" marB="26533" anchor="ctr">
                    <a:lnL>
                      <a:noFill/>
                    </a:lnL>
                    <a:lnR>
                      <a:noFill/>
                    </a:lnR>
                    <a:lnT>
                      <a:noFill/>
                    </a:lnT>
                    <a:lnB>
                      <a:noFill/>
                    </a:lnB>
                    <a:solidFill>
                      <a:srgbClr val="FFFF00"/>
                    </a:solidFill>
                  </a:tcPr>
                </a:tc>
                <a:tc>
                  <a:txBody>
                    <a:bodyPr/>
                    <a:lstStyle/>
                    <a:p>
                      <a:r>
                        <a:rPr lang="en-US" sz="1400" dirty="0"/>
                        <a:t>Field</a:t>
                      </a:r>
                    </a:p>
                  </a:txBody>
                  <a:tcPr marL="53065" marR="53065" marT="26533" marB="26533" anchor="ctr">
                    <a:lnL>
                      <a:noFill/>
                    </a:lnL>
                    <a:lnR>
                      <a:noFill/>
                    </a:lnR>
                    <a:lnT>
                      <a:noFill/>
                    </a:lnT>
                    <a:lnB>
                      <a:noFill/>
                    </a:lnB>
                    <a:solidFill>
                      <a:srgbClr val="FFFF00"/>
                    </a:solidFill>
                  </a:tcPr>
                </a:tc>
                <a:tc>
                  <a:txBody>
                    <a:bodyPr/>
                    <a:lstStyle/>
                    <a:p>
                      <a:r>
                        <a:rPr lang="zh-TW" altLang="en-US" sz="1400" dirty="0"/>
                        <a:t> </a:t>
                      </a:r>
                    </a:p>
                  </a:txBody>
                  <a:tcPr marL="53065" marR="53065" marT="26533" marB="26533" anchor="ctr">
                    <a:lnL>
                      <a:noFill/>
                    </a:lnL>
                    <a:lnR>
                      <a:noFill/>
                    </a:lnR>
                    <a:lnT>
                      <a:noFill/>
                    </a:lnT>
                    <a:lnB>
                      <a:noFill/>
                    </a:lnB>
                    <a:solidFill>
                      <a:srgbClr val="FFFF00"/>
                    </a:solidFill>
                  </a:tcPr>
                </a:tc>
                <a:extLst>
                  <a:ext uri="{0D108BD9-81ED-4DB2-BD59-A6C34878D82A}">
                    <a16:rowId xmlns:a16="http://schemas.microsoft.com/office/drawing/2014/main" xmlns="" val="10004"/>
                  </a:ext>
                </a:extLst>
              </a:tr>
              <a:tr h="212260">
                <a:tc>
                  <a:txBody>
                    <a:bodyPr/>
                    <a:lstStyle/>
                    <a:p>
                      <a:r>
                        <a:rPr lang="en-US" sz="1400"/>
                        <a:t>ORDINAL_POSITION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dirty="0"/>
                        <a:t>參見註釋</a:t>
                      </a:r>
                    </a:p>
                  </a:txBody>
                  <a:tcPr marL="53065" marR="53065" marT="26533" marB="26533" anchor="ctr">
                    <a:lnL>
                      <a:noFill/>
                    </a:lnL>
                    <a:lnR>
                      <a:noFill/>
                    </a:lnR>
                    <a:lnT>
                      <a:noFill/>
                    </a:lnT>
                    <a:lnB>
                      <a:noFill/>
                    </a:lnB>
                  </a:tcPr>
                </a:tc>
                <a:extLst>
                  <a:ext uri="{0D108BD9-81ED-4DB2-BD59-A6C34878D82A}">
                    <a16:rowId xmlns:a16="http://schemas.microsoft.com/office/drawing/2014/main" xmlns="" val="10005"/>
                  </a:ext>
                </a:extLst>
              </a:tr>
              <a:tr h="212260">
                <a:tc>
                  <a:txBody>
                    <a:bodyPr/>
                    <a:lstStyle/>
                    <a:p>
                      <a:r>
                        <a:rPr lang="en-US" sz="1400"/>
                        <a:t>COLUMN_DEFAULT</a:t>
                      </a:r>
                    </a:p>
                  </a:txBody>
                  <a:tcPr marL="53065" marR="53065" marT="26533" marB="26533" anchor="ctr">
                    <a:lnL>
                      <a:noFill/>
                    </a:lnL>
                    <a:lnR>
                      <a:noFill/>
                    </a:lnR>
                    <a:lnT>
                      <a:noFill/>
                    </a:lnT>
                    <a:lnB>
                      <a:noFill/>
                    </a:lnB>
                  </a:tcPr>
                </a:tc>
                <a:tc>
                  <a:txBody>
                    <a:bodyPr/>
                    <a:lstStyle/>
                    <a:p>
                      <a:r>
                        <a:rPr lang="en-US" sz="1400" dirty="0"/>
                        <a:t>Default</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06"/>
                  </a:ext>
                </a:extLst>
              </a:tr>
              <a:tr h="212260">
                <a:tc>
                  <a:txBody>
                    <a:bodyPr/>
                    <a:lstStyle/>
                    <a:p>
                      <a:r>
                        <a:rPr lang="en-US" sz="1400"/>
                        <a:t>IS_NULLABLE</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07"/>
                  </a:ext>
                </a:extLst>
              </a:tr>
              <a:tr h="212260">
                <a:tc>
                  <a:txBody>
                    <a:bodyPr/>
                    <a:lstStyle/>
                    <a:p>
                      <a:r>
                        <a:rPr lang="en-US" sz="1400"/>
                        <a:t>DATA_TYPE</a:t>
                      </a:r>
                    </a:p>
                  </a:txBody>
                  <a:tcPr marL="53065" marR="53065" marT="26533" marB="26533" anchor="ctr">
                    <a:lnL>
                      <a:noFill/>
                    </a:lnL>
                    <a:lnR>
                      <a:noFill/>
                    </a:lnR>
                    <a:lnT>
                      <a:noFill/>
                    </a:lnT>
                    <a:lnB>
                      <a:noFill/>
                    </a:lnB>
                  </a:tcPr>
                </a:tc>
                <a:tc>
                  <a:txBody>
                    <a:bodyPr/>
                    <a:lstStyle/>
                    <a:p>
                      <a:r>
                        <a:rPr lang="en-US" sz="1400" dirty="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08"/>
                  </a:ext>
                </a:extLst>
              </a:tr>
              <a:tr h="371456">
                <a:tc>
                  <a:txBody>
                    <a:bodyPr/>
                    <a:lstStyle/>
                    <a:p>
                      <a:r>
                        <a:rPr lang="en-US" sz="1400"/>
                        <a:t>CHARACTER_MAXIMUM_LENGTH</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09"/>
                  </a:ext>
                </a:extLst>
              </a:tr>
              <a:tr h="371456">
                <a:tc>
                  <a:txBody>
                    <a:bodyPr/>
                    <a:lstStyle/>
                    <a:p>
                      <a:r>
                        <a:rPr lang="en-US" sz="1400"/>
                        <a:t>CHARACTER_OCTET_LENGTH</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10"/>
                  </a:ext>
                </a:extLst>
              </a:tr>
              <a:tr h="212260">
                <a:tc>
                  <a:txBody>
                    <a:bodyPr/>
                    <a:lstStyle/>
                    <a:p>
                      <a:r>
                        <a:rPr lang="en-US" sz="1400"/>
                        <a:t>NUMERIC_PRECISION</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11"/>
                  </a:ext>
                </a:extLst>
              </a:tr>
              <a:tr h="212260">
                <a:tc>
                  <a:txBody>
                    <a:bodyPr/>
                    <a:lstStyle/>
                    <a:p>
                      <a:r>
                        <a:rPr lang="en-US" sz="1400"/>
                        <a:t>NUMERIC_SCALE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12"/>
                  </a:ext>
                </a:extLst>
              </a:tr>
              <a:tr h="212260">
                <a:tc>
                  <a:txBody>
                    <a:bodyPr/>
                    <a:lstStyle/>
                    <a:p>
                      <a:r>
                        <a:rPr lang="en-US" sz="1400"/>
                        <a:t>CHARACTER_SET_NAME</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13"/>
                  </a:ext>
                </a:extLst>
              </a:tr>
              <a:tr h="212260">
                <a:tc>
                  <a:txBody>
                    <a:bodyPr/>
                    <a:lstStyle/>
                    <a:p>
                      <a:r>
                        <a:rPr lang="en-US" sz="1400"/>
                        <a:t>COLLATION_NAME</a:t>
                      </a:r>
                    </a:p>
                  </a:txBody>
                  <a:tcPr marL="53065" marR="53065" marT="26533" marB="26533" anchor="ctr">
                    <a:lnL>
                      <a:noFill/>
                    </a:lnL>
                    <a:lnR>
                      <a:noFill/>
                    </a:lnR>
                    <a:lnT>
                      <a:noFill/>
                    </a:lnT>
                    <a:lnB>
                      <a:noFill/>
                    </a:lnB>
                  </a:tcPr>
                </a:tc>
                <a:tc>
                  <a:txBody>
                    <a:bodyPr/>
                    <a:lstStyle/>
                    <a:p>
                      <a:r>
                        <a:rPr lang="en-US" sz="1400"/>
                        <a:t>Collation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xmlns="" val="10014"/>
                  </a:ext>
                </a:extLst>
              </a:tr>
              <a:tr h="212260">
                <a:tc>
                  <a:txBody>
                    <a:bodyPr/>
                    <a:lstStyle/>
                    <a:p>
                      <a:r>
                        <a:rPr lang="en-US" sz="1400"/>
                        <a:t>COLUMN_TYPE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xmlns="" val="10015"/>
                  </a:ext>
                </a:extLst>
              </a:tr>
              <a:tr h="212260">
                <a:tc>
                  <a:txBody>
                    <a:bodyPr/>
                    <a:lstStyle/>
                    <a:p>
                      <a:r>
                        <a:rPr lang="en-US" sz="1400"/>
                        <a:t>COLUMN_KEY</a:t>
                      </a:r>
                    </a:p>
                  </a:txBody>
                  <a:tcPr marL="53065" marR="53065" marT="26533" marB="26533" anchor="ctr">
                    <a:lnL>
                      <a:noFill/>
                    </a:lnL>
                    <a:lnR>
                      <a:noFill/>
                    </a:lnR>
                    <a:lnT>
                      <a:noFill/>
                    </a:lnT>
                    <a:lnB>
                      <a:noFill/>
                    </a:lnB>
                  </a:tcPr>
                </a:tc>
                <a:tc>
                  <a:txBody>
                    <a:bodyPr/>
                    <a:lstStyle/>
                    <a:p>
                      <a:r>
                        <a:rPr lang="en-US" sz="1400"/>
                        <a:t>Key</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xmlns="" val="10016"/>
                  </a:ext>
                </a:extLst>
              </a:tr>
              <a:tr h="212260">
                <a:tc>
                  <a:txBody>
                    <a:bodyPr/>
                    <a:lstStyle/>
                    <a:p>
                      <a:r>
                        <a:rPr lang="en-US" sz="1400"/>
                        <a:t>EXTRA</a:t>
                      </a:r>
                    </a:p>
                  </a:txBody>
                  <a:tcPr marL="53065" marR="53065" marT="26533" marB="26533" anchor="ctr">
                    <a:lnL>
                      <a:noFill/>
                    </a:lnL>
                    <a:lnR>
                      <a:noFill/>
                    </a:lnR>
                    <a:lnT>
                      <a:noFill/>
                    </a:lnT>
                    <a:lnB>
                      <a:noFill/>
                    </a:lnB>
                  </a:tcPr>
                </a:tc>
                <a:tc>
                  <a:txBody>
                    <a:bodyPr/>
                    <a:lstStyle/>
                    <a:p>
                      <a:r>
                        <a:rPr lang="en-US" sz="1400"/>
                        <a:t>Extra</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xmlns="" val="10017"/>
                  </a:ext>
                </a:extLst>
              </a:tr>
              <a:tr h="212260">
                <a:tc>
                  <a:txBody>
                    <a:bodyPr/>
                    <a:lstStyle/>
                    <a:p>
                      <a:r>
                        <a:rPr lang="en-US" sz="1400"/>
                        <a:t>COLUMN_COMMENT</a:t>
                      </a:r>
                    </a:p>
                  </a:txBody>
                  <a:tcPr marL="53065" marR="53065" marT="26533" marB="26533" anchor="ctr">
                    <a:lnL>
                      <a:noFill/>
                    </a:lnL>
                    <a:lnR>
                      <a:noFill/>
                    </a:lnR>
                    <a:lnT>
                      <a:noFill/>
                    </a:lnT>
                    <a:lnB>
                      <a:noFill/>
                    </a:lnB>
                  </a:tcPr>
                </a:tc>
                <a:tc>
                  <a:txBody>
                    <a:bodyPr/>
                    <a:lstStyle/>
                    <a:p>
                      <a:r>
                        <a:rPr lang="en-US" sz="1400"/>
                        <a:t>Comment</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xmlns="" val="10018"/>
                  </a:ext>
                </a:extLst>
              </a:tr>
            </a:tbl>
          </a:graphicData>
        </a:graphic>
      </p:graphicFrame>
      <p:sp>
        <p:nvSpPr>
          <p:cNvPr id="5" name="矩形 4"/>
          <p:cNvSpPr/>
          <p:nvPr/>
        </p:nvSpPr>
        <p:spPr>
          <a:xfrm>
            <a:off x="5795319" y="3406916"/>
            <a:ext cx="2961503" cy="923330"/>
          </a:xfrm>
          <a:prstGeom prst="rect">
            <a:avLst/>
          </a:prstGeom>
          <a:solidFill>
            <a:schemeClr val="accent4">
              <a:lumMod val="20000"/>
              <a:lumOff val="80000"/>
            </a:schemeClr>
          </a:solidFill>
        </p:spPr>
        <p:txBody>
          <a:bodyPr wrap="square">
            <a:spAutoFit/>
          </a:bodyPr>
          <a:lstStyle/>
          <a:p>
            <a:r>
              <a:rPr lang="en-US" altLang="zh-TW" dirty="0"/>
              <a:t>http://twpug.net/docs/mysql-5.1/information-schema.html#tables-table</a:t>
            </a:r>
          </a:p>
        </p:txBody>
      </p:sp>
    </p:spTree>
    <p:extLst>
      <p:ext uri="{BB962C8B-B14F-4D97-AF65-F5344CB8AC3E}">
        <p14:creationId xmlns:p14="http://schemas.microsoft.com/office/powerpoint/2010/main" val="18933368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3002" r="49269" b="89014"/>
          <a:stretch/>
        </p:blipFill>
        <p:spPr>
          <a:xfrm>
            <a:off x="607814" y="1186580"/>
            <a:ext cx="7659093" cy="652912"/>
          </a:xfrm>
          <a:prstGeom prst="rect">
            <a:avLst/>
          </a:prstGeom>
        </p:spPr>
      </p:pic>
      <p:sp>
        <p:nvSpPr>
          <p:cNvPr id="6" name="矩形 5"/>
          <p:cNvSpPr/>
          <p:nvPr/>
        </p:nvSpPr>
        <p:spPr>
          <a:xfrm>
            <a:off x="533674" y="1839492"/>
            <a:ext cx="8111697" cy="954107"/>
          </a:xfrm>
          <a:prstGeom prst="rect">
            <a:avLst/>
          </a:prstGeom>
        </p:spPr>
        <p:txBody>
          <a:bodyPr wrap="square">
            <a:spAutoFit/>
          </a:bodyPr>
          <a:lstStyle/>
          <a:p>
            <a:r>
              <a:rPr lang="en-US" altLang="zh-TW" sz="2800" dirty="0"/>
              <a:t>The used SELECT statements have a different number of columns</a:t>
            </a:r>
            <a:endParaRPr lang="zh-TW" altLang="en-US" sz="2800" dirty="0"/>
          </a:p>
        </p:txBody>
      </p:sp>
      <p:sp>
        <p:nvSpPr>
          <p:cNvPr id="7" name="矩形 6"/>
          <p:cNvSpPr/>
          <p:nvPr/>
        </p:nvSpPr>
        <p:spPr>
          <a:xfrm>
            <a:off x="0" y="321276"/>
            <a:ext cx="9144000" cy="51932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or 1=1 union select * from users #</a:t>
            </a:r>
          </a:p>
        </p:txBody>
      </p:sp>
      <p:pic>
        <p:nvPicPr>
          <p:cNvPr id="8" name="圖片 7"/>
          <p:cNvPicPr>
            <a:picLocks noChangeAspect="1"/>
          </p:cNvPicPr>
          <p:nvPr/>
        </p:nvPicPr>
        <p:blipFill>
          <a:blip r:embed="rId3"/>
          <a:stretch>
            <a:fillRect/>
          </a:stretch>
        </p:blipFill>
        <p:spPr>
          <a:xfrm>
            <a:off x="689124" y="3798916"/>
            <a:ext cx="4291956" cy="2950720"/>
          </a:xfrm>
          <a:prstGeom prst="rect">
            <a:avLst/>
          </a:prstGeom>
        </p:spPr>
      </p:pic>
      <p:sp>
        <p:nvSpPr>
          <p:cNvPr id="9" name="矩形 8"/>
          <p:cNvSpPr/>
          <p:nvPr/>
        </p:nvSpPr>
        <p:spPr>
          <a:xfrm>
            <a:off x="0" y="3209273"/>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a:solidFill>
                  <a:schemeClr val="bg1"/>
                </a:solidFill>
              </a:rPr>
              <a:t>user, password </a:t>
            </a:r>
            <a:r>
              <a:rPr lang="en-US" altLang="zh-TW" kern="0" dirty="0">
                <a:solidFill>
                  <a:prstClr val="black"/>
                </a:solidFill>
              </a:rPr>
              <a:t>from users</a:t>
            </a:r>
            <a:r>
              <a:rPr lang="en-US" altLang="zh-TW" kern="0" dirty="0" smtClean="0">
                <a:solidFill>
                  <a:prstClr val="black"/>
                </a:solidFill>
              </a:rPr>
              <a:t>#</a:t>
            </a:r>
            <a:endParaRPr lang="en-US" altLang="zh-TW" kern="0" dirty="0">
              <a:solidFill>
                <a:prstClr val="black"/>
              </a:solidFill>
            </a:endParaRPr>
          </a:p>
        </p:txBody>
      </p:sp>
      <p:sp>
        <p:nvSpPr>
          <p:cNvPr id="10" name="矩形 9"/>
          <p:cNvSpPr/>
          <p:nvPr/>
        </p:nvSpPr>
        <p:spPr>
          <a:xfrm>
            <a:off x="689124" y="4777945"/>
            <a:ext cx="3182659" cy="184527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871783" y="5515917"/>
            <a:ext cx="3264035" cy="369332"/>
          </a:xfrm>
          <a:prstGeom prst="rect">
            <a:avLst/>
          </a:prstGeom>
          <a:solidFill>
            <a:srgbClr val="7030A0"/>
          </a:solidFill>
          <a:ln>
            <a:noFill/>
          </a:ln>
        </p:spPr>
        <p:txBody>
          <a:bodyPr wrap="none">
            <a:spAutoFit/>
          </a:bodyPr>
          <a:lstStyle/>
          <a:p>
            <a:r>
              <a:rPr lang="en-US" altLang="zh-TW" kern="0" dirty="0">
                <a:solidFill>
                  <a:schemeClr val="bg1"/>
                </a:solidFill>
              </a:rPr>
              <a:t>select user, password from users</a:t>
            </a:r>
            <a:endParaRPr lang="zh-TW" altLang="en-US" dirty="0">
              <a:solidFill>
                <a:schemeClr val="bg1"/>
              </a:solidFill>
            </a:endParaRPr>
          </a:p>
        </p:txBody>
      </p:sp>
      <p:sp>
        <p:nvSpPr>
          <p:cNvPr id="12" name="向右箭號 11"/>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119449" y="3637641"/>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62659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21276"/>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smtClean="0">
                <a:solidFill>
                  <a:schemeClr val="tx1"/>
                </a:solidFill>
                <a:effectLst>
                  <a:outerShdw blurRad="38100" dist="38100" dir="2700000" algn="tl">
                    <a:srgbClr val="000000">
                      <a:alpha val="43137"/>
                    </a:srgbClr>
                  </a:outerShdw>
                </a:effectLst>
              </a:rPr>
              <a:t>1‘ </a:t>
            </a:r>
            <a:r>
              <a:rPr lang="en-US" altLang="zh-TW" b="1" kern="0" dirty="0">
                <a:solidFill>
                  <a:schemeClr val="tx1"/>
                </a:solidFill>
                <a:effectLst>
                  <a:outerShdw blurRad="38100" dist="38100" dir="2700000" algn="tl">
                    <a:srgbClr val="000000">
                      <a:alpha val="43137"/>
                    </a:srgbClr>
                  </a:outerShdw>
                </a:effectLst>
              </a:rPr>
              <a:t>or 1=1 union select </a:t>
            </a:r>
            <a:r>
              <a:rPr lang="en-US" altLang="zh-TW" b="1" kern="0" dirty="0" err="1" smtClean="0">
                <a:solidFill>
                  <a:schemeClr val="tx1"/>
                </a:solidFill>
                <a:effectLst>
                  <a:outerShdw blurRad="38100" dist="38100" dir="2700000" algn="tl">
                    <a:srgbClr val="000000">
                      <a:alpha val="43137"/>
                    </a:srgbClr>
                  </a:outerShdw>
                </a:effectLst>
              </a:rPr>
              <a:t>first_name</a:t>
            </a:r>
            <a:r>
              <a:rPr lang="zh-TW" altLang="en-US" b="1" kern="0" dirty="0" smtClean="0">
                <a:solidFill>
                  <a:schemeClr val="tx1"/>
                </a:solidFill>
                <a:effectLst>
                  <a:outerShdw blurRad="38100" dist="38100" dir="2700000" algn="tl">
                    <a:srgbClr val="000000">
                      <a:alpha val="43137"/>
                    </a:srgbClr>
                  </a:outerShdw>
                </a:effectLst>
              </a:rPr>
              <a:t> </a:t>
            </a:r>
            <a:r>
              <a:rPr lang="en-US" altLang="zh-TW" b="1" kern="0" dirty="0" smtClean="0">
                <a:solidFill>
                  <a:schemeClr val="tx1"/>
                </a:solidFill>
                <a:effectLst>
                  <a:outerShdw blurRad="38100" dist="38100" dir="2700000" algn="tl">
                    <a:srgbClr val="000000">
                      <a:alpha val="43137"/>
                    </a:srgbClr>
                  </a:outerShdw>
                </a:effectLst>
              </a:rPr>
              <a:t>,</a:t>
            </a:r>
            <a:r>
              <a:rPr lang="zh-TW" altLang="en-US" b="1" kern="0" dirty="0">
                <a:solidFill>
                  <a:schemeClr val="tx1"/>
                </a:solidFill>
                <a:effectLst>
                  <a:outerShdw blurRad="38100" dist="38100" dir="2700000" algn="tl">
                    <a:srgbClr val="000000">
                      <a:alpha val="43137"/>
                    </a:srgbClr>
                  </a:outerShdw>
                </a:effectLst>
              </a:rPr>
              <a:t> </a:t>
            </a:r>
            <a:r>
              <a:rPr lang="en-US" altLang="zh-TW" b="1" kern="0" dirty="0" smtClean="0">
                <a:solidFill>
                  <a:schemeClr val="tx1"/>
                </a:solidFill>
                <a:effectLst>
                  <a:outerShdw blurRad="38100" dist="38100" dir="2700000" algn="tl">
                    <a:srgbClr val="000000">
                      <a:alpha val="43137"/>
                    </a:srgbClr>
                  </a:outerShdw>
                </a:effectLst>
              </a:rPr>
              <a:t>password </a:t>
            </a:r>
            <a:r>
              <a:rPr lang="en-US" altLang="zh-TW" b="1" kern="0" dirty="0">
                <a:solidFill>
                  <a:schemeClr val="tx1"/>
                </a:solidFill>
                <a:effectLst>
                  <a:outerShdw blurRad="38100" dist="38100" dir="2700000" algn="tl">
                    <a:srgbClr val="000000">
                      <a:alpha val="43137"/>
                    </a:srgbClr>
                  </a:outerShdw>
                </a:effectLst>
              </a:rPr>
              <a:t>from users #</a:t>
            </a:r>
          </a:p>
        </p:txBody>
      </p:sp>
      <p:pic>
        <p:nvPicPr>
          <p:cNvPr id="7" name="內容版面配置區 6"/>
          <p:cNvPicPr>
            <a:picLocks noGrp="1" noChangeAspect="1"/>
          </p:cNvPicPr>
          <p:nvPr>
            <p:ph idx="1"/>
          </p:nvPr>
        </p:nvPicPr>
        <p:blipFill>
          <a:blip r:embed="rId2"/>
          <a:stretch>
            <a:fillRect/>
          </a:stretch>
        </p:blipFill>
        <p:spPr>
          <a:xfrm>
            <a:off x="572008" y="1118976"/>
            <a:ext cx="4420122" cy="5623674"/>
          </a:xfrm>
          <a:prstGeom prst="rect">
            <a:avLst/>
          </a:prstGeom>
        </p:spPr>
      </p:pic>
      <p:sp>
        <p:nvSpPr>
          <p:cNvPr id="8" name="矩形 7"/>
          <p:cNvSpPr/>
          <p:nvPr/>
        </p:nvSpPr>
        <p:spPr>
          <a:xfrm>
            <a:off x="572008" y="4167316"/>
            <a:ext cx="4164749" cy="257533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736757" y="4167315"/>
            <a:ext cx="3959930" cy="369332"/>
          </a:xfrm>
          <a:prstGeom prst="rect">
            <a:avLst/>
          </a:prstGeom>
          <a:solidFill>
            <a:srgbClr val="7030A0"/>
          </a:solidFill>
        </p:spPr>
        <p:txBody>
          <a:bodyPr wrap="none">
            <a:spAutoFit/>
          </a:bodyPr>
          <a:lstStyle/>
          <a:p>
            <a:r>
              <a:rPr lang="en-US" altLang="zh-TW" dirty="0">
                <a:solidFill>
                  <a:schemeClr val="bg1"/>
                </a:solidFill>
              </a:rPr>
              <a:t>select </a:t>
            </a:r>
            <a:r>
              <a:rPr lang="en-US" altLang="zh-TW" dirty="0" err="1">
                <a:solidFill>
                  <a:schemeClr val="bg1"/>
                </a:solidFill>
              </a:rPr>
              <a:t>first_name</a:t>
            </a:r>
            <a:r>
              <a:rPr lang="en-US" altLang="zh-TW" dirty="0">
                <a:solidFill>
                  <a:schemeClr val="bg1"/>
                </a:solidFill>
              </a:rPr>
              <a:t> , password from users </a:t>
            </a:r>
            <a:endParaRPr lang="zh-TW" altLang="en-US" dirty="0">
              <a:solidFill>
                <a:schemeClr val="bg1"/>
              </a:solidFill>
            </a:endParaRPr>
          </a:p>
        </p:txBody>
      </p:sp>
    </p:spTree>
    <p:extLst>
      <p:ext uri="{BB962C8B-B14F-4D97-AF65-F5344CB8AC3E}">
        <p14:creationId xmlns:p14="http://schemas.microsoft.com/office/powerpoint/2010/main" val="17855708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34750" t="22093" b="26999"/>
          <a:stretch/>
        </p:blipFill>
        <p:spPr>
          <a:xfrm>
            <a:off x="106780" y="1194487"/>
            <a:ext cx="8732732" cy="3690551"/>
          </a:xfrm>
          <a:prstGeom prst="rect">
            <a:avLst/>
          </a:prstGeom>
        </p:spPr>
      </p:pic>
      <p:sp>
        <p:nvSpPr>
          <p:cNvPr id="6" name="矩形 5"/>
          <p:cNvSpPr/>
          <p:nvPr/>
        </p:nvSpPr>
        <p:spPr>
          <a:xfrm>
            <a:off x="0" y="260178"/>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a:t>
            </a:r>
            <a:r>
              <a:rPr lang="en-US" altLang="zh-TW" b="1" kern="0" dirty="0" smtClean="0">
                <a:solidFill>
                  <a:schemeClr val="tx1"/>
                </a:solidFill>
                <a:effectLst>
                  <a:outerShdw blurRad="38100" dist="38100" dir="2700000" algn="tl">
                    <a:srgbClr val="000000">
                      <a:alpha val="43137"/>
                    </a:srgbClr>
                  </a:outerShdw>
                </a:effectLst>
              </a:rPr>
              <a:t>or </a:t>
            </a:r>
            <a:r>
              <a:rPr lang="en-US" altLang="zh-TW" b="1" kern="0" dirty="0">
                <a:solidFill>
                  <a:schemeClr val="tx1"/>
                </a:solidFill>
                <a:effectLst>
                  <a:outerShdw blurRad="38100" dist="38100" dir="2700000" algn="tl">
                    <a:srgbClr val="000000">
                      <a:alpha val="43137"/>
                    </a:srgbClr>
                  </a:outerShdw>
                </a:effectLst>
              </a:rPr>
              <a:t>1=1 union select </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user_id,first_name,last_name</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(password) from users #</a:t>
            </a:r>
          </a:p>
        </p:txBody>
      </p:sp>
      <p:sp>
        <p:nvSpPr>
          <p:cNvPr id="7" name="矩形 6"/>
          <p:cNvSpPr/>
          <p:nvPr/>
        </p:nvSpPr>
        <p:spPr>
          <a:xfrm>
            <a:off x="664411" y="4997619"/>
            <a:ext cx="7883610" cy="369332"/>
          </a:xfrm>
          <a:prstGeom prst="rect">
            <a:avLst/>
          </a:prstGeom>
        </p:spPr>
        <p:txBody>
          <a:bodyPr wrap="square">
            <a:spAutoFit/>
          </a:bodyPr>
          <a:lstStyle/>
          <a:p>
            <a:r>
              <a:rPr lang="zh-TW" altLang="en-US" dirty="0"/>
              <a:t>得到了</a:t>
            </a:r>
            <a:r>
              <a:rPr lang="en-US" altLang="zh-TW" dirty="0" smtClean="0"/>
              <a:t>users</a:t>
            </a:r>
            <a:r>
              <a:rPr lang="zh-TW" altLang="en-US" dirty="0" smtClean="0"/>
              <a:t>資料表中所有用戶的</a:t>
            </a:r>
            <a:r>
              <a:rPr lang="en-US" altLang="zh-TW" dirty="0" err="1" smtClean="0"/>
              <a:t>user_id,first_name,last_name,password</a:t>
            </a:r>
            <a:r>
              <a:rPr lang="zh-TW" altLang="en-US" dirty="0" smtClean="0"/>
              <a:t>的資料</a:t>
            </a:r>
            <a:endParaRPr lang="zh-TW" altLang="en-US" dirty="0"/>
          </a:p>
        </p:txBody>
      </p:sp>
      <p:sp>
        <p:nvSpPr>
          <p:cNvPr id="8" name="向右箭號 7"/>
          <p:cNvSpPr/>
          <p:nvPr/>
        </p:nvSpPr>
        <p:spPr>
          <a:xfrm>
            <a:off x="186616" y="4943388"/>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6616" y="1704203"/>
            <a:ext cx="6848498" cy="248061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06780" y="5937422"/>
            <a:ext cx="8732732" cy="46337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b="1" kern="0" dirty="0">
                <a:solidFill>
                  <a:schemeClr val="tx1"/>
                </a:solidFill>
                <a:effectLst>
                  <a:outerShdw blurRad="38100" dist="38100" dir="2700000" algn="tl">
                    <a:srgbClr val="000000">
                      <a:alpha val="43137"/>
                    </a:srgbClr>
                  </a:outerShdw>
                </a:effectLst>
              </a:rPr>
              <a:t>1' </a:t>
            </a:r>
            <a:r>
              <a:rPr lang="en-US" altLang="zh-TW" sz="1400" b="1" kern="0" dirty="0" smtClean="0">
                <a:solidFill>
                  <a:schemeClr val="tx1"/>
                </a:solidFill>
                <a:effectLst>
                  <a:outerShdw blurRad="38100" dist="38100" dir="2700000" algn="tl">
                    <a:srgbClr val="000000">
                      <a:alpha val="43137"/>
                    </a:srgbClr>
                  </a:outerShdw>
                </a:effectLst>
              </a:rPr>
              <a:t>and </a:t>
            </a:r>
            <a:r>
              <a:rPr lang="en-US" altLang="zh-TW" sz="1400" b="1" kern="0" dirty="0">
                <a:solidFill>
                  <a:schemeClr val="tx1"/>
                </a:solidFill>
                <a:effectLst>
                  <a:outerShdw blurRad="38100" dist="38100" dir="2700000" algn="tl">
                    <a:srgbClr val="000000">
                      <a:alpha val="43137"/>
                    </a:srgbClr>
                  </a:outerShdw>
                </a:effectLst>
              </a:rPr>
              <a:t>1=1 union select </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user_id,first_name,last_name</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(password) from users #</a:t>
            </a:r>
          </a:p>
        </p:txBody>
      </p:sp>
      <p:sp>
        <p:nvSpPr>
          <p:cNvPr id="2" name="矩形 1"/>
          <p:cNvSpPr/>
          <p:nvPr/>
        </p:nvSpPr>
        <p:spPr>
          <a:xfrm>
            <a:off x="106780" y="5546126"/>
            <a:ext cx="2133600" cy="39129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試試</a:t>
            </a:r>
            <a:r>
              <a:rPr lang="zh-TW" altLang="en-US" dirty="0"/>
              <a:t>看</a:t>
            </a:r>
          </a:p>
        </p:txBody>
      </p:sp>
      <p:sp>
        <p:nvSpPr>
          <p:cNvPr id="11" name="矩形 10"/>
          <p:cNvSpPr/>
          <p:nvPr/>
        </p:nvSpPr>
        <p:spPr>
          <a:xfrm>
            <a:off x="341870" y="6473567"/>
            <a:ext cx="7319319" cy="369332"/>
          </a:xfrm>
          <a:prstGeom prst="rect">
            <a:avLst/>
          </a:prstGeom>
        </p:spPr>
        <p:txBody>
          <a:bodyPr wrap="square">
            <a:spAutoFit/>
          </a:bodyPr>
          <a:lstStyle/>
          <a:p>
            <a:r>
              <a:rPr lang="en-US" altLang="zh-TW" dirty="0"/>
              <a:t>http://www.freebuf.com/articles/web/120747.html</a:t>
            </a:r>
            <a:endParaRPr lang="zh-TW" altLang="en-US" dirty="0"/>
          </a:p>
        </p:txBody>
      </p:sp>
    </p:spTree>
    <p:extLst>
      <p:ext uri="{BB962C8B-B14F-4D97-AF65-F5344CB8AC3E}">
        <p14:creationId xmlns:p14="http://schemas.microsoft.com/office/powerpoint/2010/main" val="40296970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7886700" cy="788171"/>
          </a:xfrm>
          <a:solidFill>
            <a:srgbClr val="002060"/>
          </a:solidFill>
        </p:spPr>
        <p:txBody>
          <a:bodyPr/>
          <a:lstStyle/>
          <a:p>
            <a:r>
              <a:rPr lang="en-US" altLang="zh-TW" dirty="0" smtClean="0">
                <a:solidFill>
                  <a:schemeClr val="bg1"/>
                </a:solidFill>
              </a:rPr>
              <a:t>PHP</a:t>
            </a:r>
            <a:r>
              <a:rPr lang="zh-TW" altLang="en-US" dirty="0">
                <a:solidFill>
                  <a:schemeClr val="bg1"/>
                </a:solidFill>
              </a:rPr>
              <a:t>漏洞程式碼</a:t>
            </a:r>
            <a:r>
              <a:rPr lang="zh-TW" altLang="en-US" dirty="0" smtClean="0">
                <a:solidFill>
                  <a:schemeClr val="bg1"/>
                </a:solidFill>
              </a:rPr>
              <a:t>分析</a:t>
            </a:r>
            <a:endParaRPr lang="zh-TW" altLang="en-US" dirty="0">
              <a:solidFill>
                <a:schemeClr val="bg1"/>
              </a:solidFill>
            </a:endParaRPr>
          </a:p>
        </p:txBody>
      </p:sp>
      <p:pic>
        <p:nvPicPr>
          <p:cNvPr id="4" name="內容版面配置區 3"/>
          <p:cNvPicPr>
            <a:picLocks noGrp="1" noChangeAspect="1"/>
          </p:cNvPicPr>
          <p:nvPr>
            <p:ph idx="1"/>
          </p:nvPr>
        </p:nvPicPr>
        <p:blipFill rotWithShape="1">
          <a:blip r:embed="rId2"/>
          <a:srcRect t="8986" b="7691"/>
          <a:stretch/>
        </p:blipFill>
        <p:spPr>
          <a:xfrm>
            <a:off x="80346" y="1565189"/>
            <a:ext cx="8670272" cy="3748217"/>
          </a:xfrm>
          <a:prstGeom prst="rect">
            <a:avLst/>
          </a:prstGeom>
        </p:spPr>
      </p:pic>
    </p:spTree>
    <p:extLst>
      <p:ext uri="{BB962C8B-B14F-4D97-AF65-F5344CB8AC3E}">
        <p14:creationId xmlns:p14="http://schemas.microsoft.com/office/powerpoint/2010/main" val="8182461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850" y="1371600"/>
            <a:ext cx="7886700" cy="2541373"/>
          </a:xfrm>
          <a:solidFill>
            <a:schemeClr val="accent4">
              <a:lumMod val="20000"/>
              <a:lumOff val="80000"/>
            </a:schemeClr>
          </a:solidFill>
        </p:spPr>
        <p:txBody>
          <a:bodyPr>
            <a:noAutofit/>
          </a:bodyPr>
          <a:lstStyle/>
          <a:p>
            <a:pPr marL="0" indent="0">
              <a:buNone/>
            </a:pPr>
            <a:r>
              <a:rPr lang="en-US" altLang="zh-TW" sz="1600" dirty="0" smtClean="0"/>
              <a:t>if</a:t>
            </a:r>
            <a:r>
              <a:rPr lang="en-US" altLang="zh-TW" sz="1600" dirty="0"/>
              <a:t>( </a:t>
            </a:r>
            <a:r>
              <a:rPr lang="en-US" altLang="zh-TW" sz="1600" dirty="0" err="1"/>
              <a:t>isset</a:t>
            </a:r>
            <a:r>
              <a:rPr lang="en-US" altLang="zh-TW" sz="1600" dirty="0"/>
              <a:t>( $_REQUEST[ 'Submit' ] ) ) { </a:t>
            </a:r>
          </a:p>
          <a:p>
            <a:pPr marL="0" indent="0">
              <a:buNone/>
            </a:pPr>
            <a:r>
              <a:rPr lang="en-US" altLang="zh-TW" sz="1600" dirty="0"/>
              <a:t>    // Get input </a:t>
            </a:r>
          </a:p>
          <a:p>
            <a:pPr marL="0" indent="0">
              <a:buNone/>
            </a:pPr>
            <a:r>
              <a:rPr lang="en-US" altLang="zh-TW" sz="1600" dirty="0"/>
              <a:t>    </a:t>
            </a:r>
            <a:r>
              <a:rPr lang="en-US" altLang="zh-TW" sz="1600" b="1" dirty="0">
                <a:solidFill>
                  <a:srgbClr val="00B050"/>
                </a:solidFill>
                <a:effectLst>
                  <a:outerShdw blurRad="38100" dist="38100" dir="2700000" algn="tl">
                    <a:srgbClr val="000000">
                      <a:alpha val="43137"/>
                    </a:srgbClr>
                  </a:outerShdw>
                </a:effectLst>
              </a:rPr>
              <a:t>$id </a:t>
            </a:r>
            <a:r>
              <a:rPr lang="en-US" altLang="zh-TW" sz="1600" dirty="0"/>
              <a:t>= $_REQUEST[ 'id' ]; </a:t>
            </a:r>
          </a:p>
          <a:p>
            <a:pPr marL="0" indent="0">
              <a:buNone/>
            </a:pPr>
            <a:r>
              <a:rPr lang="en-US" altLang="zh-TW" sz="1600" dirty="0"/>
              <a:t>   </a:t>
            </a:r>
          </a:p>
          <a:p>
            <a:pPr marL="0" indent="0">
              <a:buNone/>
            </a:pPr>
            <a:r>
              <a:rPr lang="en-US" altLang="zh-TW" sz="1600" dirty="0" smtClean="0"/>
              <a:t> </a:t>
            </a:r>
            <a:r>
              <a:rPr lang="en-US" altLang="zh-TW" sz="1600" dirty="0"/>
              <a:t>// Check database </a:t>
            </a:r>
          </a:p>
          <a:p>
            <a:pPr marL="0" indent="0">
              <a:buNone/>
            </a:pP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"SELECT </a:t>
            </a:r>
            <a:r>
              <a:rPr lang="en-US" altLang="zh-TW" sz="1600" dirty="0" err="1"/>
              <a:t>first_name</a:t>
            </a:r>
            <a:r>
              <a:rPr lang="en-US" altLang="zh-TW" sz="1600" dirty="0"/>
              <a:t>, </a:t>
            </a:r>
            <a:r>
              <a:rPr lang="en-US" altLang="zh-TW" sz="1600" dirty="0" err="1"/>
              <a:t>last_name</a:t>
            </a:r>
            <a:r>
              <a:rPr lang="en-US" altLang="zh-TW" sz="1600" dirty="0"/>
              <a:t> FROM users WHERE </a:t>
            </a:r>
            <a:r>
              <a:rPr lang="en-US" altLang="zh-TW" sz="1600" dirty="0" err="1"/>
              <a:t>user_id</a:t>
            </a:r>
            <a:r>
              <a:rPr lang="en-US" altLang="zh-TW" sz="1600" dirty="0"/>
              <a:t> = '</a:t>
            </a:r>
            <a:r>
              <a:rPr lang="en-US" altLang="zh-TW" sz="1600" b="1" dirty="0">
                <a:solidFill>
                  <a:srgbClr val="00B050"/>
                </a:solidFill>
                <a:effectLst>
                  <a:outerShdw blurRad="38100" dist="38100" dir="2700000" algn="tl">
                    <a:srgbClr val="000000">
                      <a:alpha val="43137"/>
                    </a:srgbClr>
                  </a:outerShdw>
                </a:effectLst>
              </a:rPr>
              <a:t>$id</a:t>
            </a:r>
            <a:r>
              <a:rPr lang="en-US" altLang="zh-TW" sz="1600" dirty="0"/>
              <a:t>';"; </a:t>
            </a:r>
          </a:p>
          <a:p>
            <a:pPr marL="0" indent="0">
              <a:buNone/>
            </a:pPr>
            <a:r>
              <a:rPr lang="en-US" altLang="zh-TW" sz="1600" dirty="0"/>
              <a:t>    $result = </a:t>
            </a:r>
            <a:r>
              <a:rPr lang="en-US" altLang="zh-TW" sz="1600" dirty="0" err="1"/>
              <a:t>mysqli_query</a:t>
            </a:r>
            <a:r>
              <a:rPr lang="en-US" altLang="zh-TW" sz="1600" dirty="0"/>
              <a:t>($GLOBALS["___</a:t>
            </a:r>
            <a:r>
              <a:rPr lang="en-US" altLang="zh-TW" sz="1600" dirty="0" err="1"/>
              <a:t>mysqli_ston</a:t>
            </a: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or die( '&lt;pre&gt;' . </a:t>
            </a:r>
            <a:endParaRPr lang="zh-TW" altLang="en-US" sz="1100" dirty="0"/>
          </a:p>
        </p:txBody>
      </p:sp>
      <p:sp>
        <p:nvSpPr>
          <p:cNvPr id="4" name="標題 1"/>
          <p:cNvSpPr>
            <a:spLocks noGrp="1"/>
          </p:cNvSpPr>
          <p:nvPr>
            <p:ph type="title"/>
          </p:nvPr>
        </p:nvSpPr>
        <p:spPr>
          <a:xfrm>
            <a:off x="0" y="365126"/>
            <a:ext cx="7886700" cy="788171"/>
          </a:xfrm>
          <a:solidFill>
            <a:srgbClr val="002060"/>
          </a:solidFill>
        </p:spPr>
        <p:txBody>
          <a:bodyPr/>
          <a:lstStyle/>
          <a:p>
            <a:r>
              <a:rPr lang="en-US" altLang="zh-TW" dirty="0" smtClean="0">
                <a:solidFill>
                  <a:schemeClr val="bg1"/>
                </a:solidFill>
              </a:rPr>
              <a:t>PHP</a:t>
            </a:r>
            <a:r>
              <a:rPr lang="zh-TW" altLang="en-US" dirty="0" smtClean="0">
                <a:solidFill>
                  <a:schemeClr val="bg1"/>
                </a:solidFill>
              </a:rPr>
              <a:t>漏洞程式碼分析</a:t>
            </a:r>
            <a:r>
              <a:rPr lang="en-US" altLang="zh-TW" dirty="0" smtClean="0">
                <a:solidFill>
                  <a:schemeClr val="bg1"/>
                </a:solidFill>
              </a:rPr>
              <a:t>::</a:t>
            </a:r>
            <a:r>
              <a:rPr lang="zh-TW" altLang="en-US" dirty="0" smtClean="0">
                <a:solidFill>
                  <a:schemeClr val="bg1"/>
                </a:solidFill>
              </a:rPr>
              <a:t>關鍵</a:t>
            </a:r>
            <a:endParaRPr lang="zh-TW" altLang="en-US" dirty="0">
              <a:solidFill>
                <a:schemeClr val="bg1"/>
              </a:solidFill>
            </a:endParaRPr>
          </a:p>
        </p:txBody>
      </p:sp>
      <p:sp>
        <p:nvSpPr>
          <p:cNvPr id="5" name="矩形 4"/>
          <p:cNvSpPr/>
          <p:nvPr/>
        </p:nvSpPr>
        <p:spPr>
          <a:xfrm>
            <a:off x="323850" y="4387331"/>
            <a:ext cx="8482399"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dirty="0" smtClean="0"/>
              <a:t>1;</a:t>
            </a:r>
            <a:endParaRPr lang="en-US" altLang="zh-TW" dirty="0"/>
          </a:p>
          <a:p>
            <a:r>
              <a:rPr lang="en-US" altLang="zh-TW"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smtClean="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a:t>
            </a:r>
            <a:r>
              <a:rPr lang="en-US" altLang="zh-TW" b="1" dirty="0" smtClean="0">
                <a:solidFill>
                  <a:srgbClr val="00B050"/>
                </a:solidFill>
                <a:effectLst>
                  <a:outerShdw blurRad="38100" dist="38100" dir="2700000" algn="tl">
                    <a:srgbClr val="000000">
                      <a:alpha val="43137"/>
                    </a:srgbClr>
                  </a:outerShdw>
                </a:effectLst>
              </a:rPr>
              <a:t>1</a:t>
            </a:r>
            <a:r>
              <a:rPr lang="en-US" altLang="zh-TW" dirty="0" smtClean="0"/>
              <a:t>';"; </a:t>
            </a:r>
            <a:endParaRPr lang="en-US" altLang="zh-TW" dirty="0"/>
          </a:p>
        </p:txBody>
      </p:sp>
      <p:sp>
        <p:nvSpPr>
          <p:cNvPr id="8" name="矩形 7"/>
          <p:cNvSpPr/>
          <p:nvPr/>
        </p:nvSpPr>
        <p:spPr>
          <a:xfrm>
            <a:off x="103858" y="3990459"/>
            <a:ext cx="1141659" cy="369332"/>
          </a:xfrm>
          <a:prstGeom prst="rect">
            <a:avLst/>
          </a:prstGeom>
        </p:spPr>
        <p:txBody>
          <a:bodyPr wrap="none">
            <a:spAutoFit/>
          </a:bodyPr>
          <a:lstStyle/>
          <a:p>
            <a:r>
              <a:rPr lang="zh-TW" altLang="en-US" dirty="0"/>
              <a:t>正常</a:t>
            </a:r>
            <a:r>
              <a:rPr lang="en-US" altLang="zh-TW" dirty="0"/>
              <a:t>input</a:t>
            </a:r>
          </a:p>
        </p:txBody>
      </p:sp>
      <p:sp>
        <p:nvSpPr>
          <p:cNvPr id="9" name="矩形 8"/>
          <p:cNvSpPr/>
          <p:nvPr/>
        </p:nvSpPr>
        <p:spPr>
          <a:xfrm>
            <a:off x="103858" y="5209355"/>
            <a:ext cx="1338828" cy="369332"/>
          </a:xfrm>
          <a:prstGeom prst="rect">
            <a:avLst/>
          </a:prstGeom>
        </p:spPr>
        <p:txBody>
          <a:bodyPr wrap="none">
            <a:spAutoFit/>
          </a:bodyPr>
          <a:lstStyle/>
          <a:p>
            <a:r>
              <a:rPr lang="zh-TW" altLang="en-US" dirty="0"/>
              <a:t>不正常輸入</a:t>
            </a:r>
            <a:endParaRPr lang="en-US" altLang="zh-TW" dirty="0"/>
          </a:p>
        </p:txBody>
      </p:sp>
      <p:sp>
        <p:nvSpPr>
          <p:cNvPr id="10" name="矩形 9"/>
          <p:cNvSpPr/>
          <p:nvPr/>
        </p:nvSpPr>
        <p:spPr>
          <a:xfrm>
            <a:off x="323850" y="5687536"/>
            <a:ext cx="8540064"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a:t>
            </a:r>
            <a:r>
              <a:rPr lang="en-US" altLang="zh-TW" dirty="0" smtClean="0"/>
              <a:t>;</a:t>
            </a:r>
            <a:endParaRPr lang="en-US" altLang="zh-TW" dirty="0"/>
          </a:p>
          <a:p>
            <a:r>
              <a:rPr lang="en-US" altLang="zh-TW"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smtClean="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 </a:t>
            </a:r>
            <a:r>
              <a:rPr lang="en-US" altLang="zh-TW" dirty="0" smtClean="0"/>
              <a:t>';"; </a:t>
            </a:r>
            <a:endParaRPr lang="en-US" altLang="zh-TW" dirty="0"/>
          </a:p>
        </p:txBody>
      </p:sp>
      <p:sp>
        <p:nvSpPr>
          <p:cNvPr id="11" name="向右箭號 10"/>
          <p:cNvSpPr/>
          <p:nvPr/>
        </p:nvSpPr>
        <p:spPr>
          <a:xfrm>
            <a:off x="2685535" y="1879900"/>
            <a:ext cx="502508" cy="6919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標題 1"/>
          <p:cNvSpPr txBox="1">
            <a:spLocks/>
          </p:cNvSpPr>
          <p:nvPr/>
        </p:nvSpPr>
        <p:spPr>
          <a:xfrm>
            <a:off x="3381632" y="1905409"/>
            <a:ext cx="3101546" cy="713301"/>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smtClean="0">
                <a:solidFill>
                  <a:schemeClr val="bg1"/>
                </a:solidFill>
              </a:rPr>
              <a:t>沒有檢查使用者的輸入</a:t>
            </a:r>
            <a:endParaRPr lang="en-US" altLang="zh-TW" sz="2400" dirty="0" smtClean="0">
              <a:solidFill>
                <a:schemeClr val="bg1"/>
              </a:solidFill>
            </a:endParaRPr>
          </a:p>
          <a:p>
            <a:r>
              <a:rPr lang="zh-TW" altLang="en-US" sz="2400" dirty="0" smtClean="0">
                <a:solidFill>
                  <a:schemeClr val="bg1"/>
                </a:solidFill>
              </a:rPr>
              <a:t>就直接做</a:t>
            </a:r>
            <a:r>
              <a:rPr lang="en-US" altLang="zh-TW" sz="2400" dirty="0" smtClean="0">
                <a:solidFill>
                  <a:schemeClr val="bg1"/>
                </a:solidFill>
              </a:rPr>
              <a:t>SQL</a:t>
            </a:r>
            <a:r>
              <a:rPr lang="zh-TW" altLang="en-US" sz="2400" dirty="0" smtClean="0">
                <a:solidFill>
                  <a:schemeClr val="bg1"/>
                </a:solidFill>
              </a:rPr>
              <a:t>查詢</a:t>
            </a:r>
            <a:endParaRPr lang="zh-TW" altLang="en-US" sz="2400" dirty="0">
              <a:solidFill>
                <a:schemeClr val="bg1"/>
              </a:solidFill>
            </a:endParaRPr>
          </a:p>
        </p:txBody>
      </p:sp>
      <p:sp>
        <p:nvSpPr>
          <p:cNvPr id="13" name="標題 1"/>
          <p:cNvSpPr txBox="1">
            <a:spLocks/>
          </p:cNvSpPr>
          <p:nvPr/>
        </p:nvSpPr>
        <p:spPr>
          <a:xfrm>
            <a:off x="5704703" y="5209355"/>
            <a:ext cx="3101546" cy="408455"/>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smtClean="0">
                <a:solidFill>
                  <a:schemeClr val="bg1"/>
                </a:solidFill>
              </a:rPr>
              <a:t>沒有檢查使用者的輸入</a:t>
            </a:r>
            <a:endParaRPr lang="zh-TW" altLang="en-US" sz="2400" dirty="0">
              <a:solidFill>
                <a:schemeClr val="bg1"/>
              </a:solidFill>
            </a:endParaRPr>
          </a:p>
        </p:txBody>
      </p:sp>
      <p:cxnSp>
        <p:nvCxnSpPr>
          <p:cNvPr id="15" name="直線單箭頭接點 14"/>
          <p:cNvCxnSpPr/>
          <p:nvPr/>
        </p:nvCxnSpPr>
        <p:spPr>
          <a:xfrm>
            <a:off x="881449" y="2339546"/>
            <a:ext cx="5659394" cy="7825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498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09817"/>
            <a:ext cx="9144000" cy="1219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如何避免</a:t>
            </a:r>
            <a:r>
              <a:rPr lang="en-US" altLang="zh-TW" sz="4400" dirty="0" smtClean="0"/>
              <a:t>SQL Injection</a:t>
            </a:r>
            <a:r>
              <a:rPr lang="zh-TW" altLang="en-US" sz="4400" dirty="0" smtClean="0"/>
              <a:t>漏洞</a:t>
            </a:r>
            <a:r>
              <a:rPr lang="en-US" altLang="zh-TW" sz="4400" dirty="0" smtClean="0"/>
              <a:t>[1]??</a:t>
            </a:r>
          </a:p>
        </p:txBody>
      </p:sp>
      <p:sp>
        <p:nvSpPr>
          <p:cNvPr id="5" name="矩形 4"/>
          <p:cNvSpPr/>
          <p:nvPr/>
        </p:nvSpPr>
        <p:spPr>
          <a:xfrm>
            <a:off x="786713" y="2748692"/>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使用</a:t>
            </a:r>
            <a:r>
              <a:rPr lang="en-US" altLang="zh-TW" sz="2800" dirty="0"/>
              <a:t>PHP </a:t>
            </a:r>
            <a:r>
              <a:rPr lang="en-US" altLang="zh-TW" sz="2800" dirty="0" err="1"/>
              <a:t>addslashes</a:t>
            </a:r>
            <a:r>
              <a:rPr lang="en-US" altLang="zh-TW" sz="2800" dirty="0"/>
              <a:t>() </a:t>
            </a:r>
            <a:r>
              <a:rPr lang="zh-TW" altLang="en-US" sz="2800" dirty="0"/>
              <a:t>函</a:t>
            </a:r>
            <a:r>
              <a:rPr lang="zh-TW" altLang="en-US" sz="2800" dirty="0" smtClean="0"/>
              <a:t>数 </a:t>
            </a:r>
            <a:r>
              <a:rPr lang="en-US" altLang="zh-TW" sz="1600" dirty="0" smtClean="0"/>
              <a:t>[</a:t>
            </a:r>
            <a:r>
              <a:rPr lang="en-US" altLang="zh-TW" sz="1600" dirty="0"/>
              <a:t>4</a:t>
            </a:r>
            <a:r>
              <a:rPr lang="en-US" altLang="zh-TW" sz="1600" dirty="0" smtClean="0"/>
              <a:t>+</a:t>
            </a:r>
            <a:r>
              <a:rPr lang="zh-TW" altLang="en-US" sz="1600" dirty="0"/>
              <a:t>版</a:t>
            </a:r>
            <a:r>
              <a:rPr lang="zh-TW" altLang="en-US" sz="1600" dirty="0" smtClean="0"/>
              <a:t>本</a:t>
            </a:r>
            <a:r>
              <a:rPr lang="en-US" altLang="zh-TW" sz="1600" dirty="0" smtClean="0"/>
              <a:t>]</a:t>
            </a:r>
            <a:r>
              <a:rPr lang="en-US" altLang="zh-TW" sz="1600" dirty="0">
                <a:sym typeface="Wingdings" panose="05000000000000000000" pitchFamily="2" charset="2"/>
              </a:rPr>
              <a:t> </a:t>
            </a:r>
            <a:r>
              <a:rPr lang="zh-TW" altLang="en-US" sz="1600" dirty="0">
                <a:sym typeface="Wingdings" panose="05000000000000000000" pitchFamily="2" charset="2"/>
              </a:rPr>
              <a:t>可被</a:t>
            </a:r>
            <a:r>
              <a:rPr lang="zh-TW" altLang="en-US" sz="1600" dirty="0" smtClean="0">
                <a:sym typeface="Wingdings" panose="05000000000000000000" pitchFamily="2" charset="2"/>
              </a:rPr>
              <a:t>攻擊</a:t>
            </a:r>
            <a:endParaRPr lang="en-US" altLang="zh-TW" sz="1600" dirty="0" smtClean="0"/>
          </a:p>
          <a:p>
            <a:r>
              <a:rPr lang="en-US" altLang="zh-TW" sz="1400" dirty="0"/>
              <a:t>http://www.w3school.com.cn/php/func_string_addslashes.asp</a:t>
            </a:r>
            <a:endParaRPr lang="en-US" altLang="zh-TW" sz="1400" dirty="0" smtClean="0"/>
          </a:p>
        </p:txBody>
      </p:sp>
      <p:sp>
        <p:nvSpPr>
          <p:cNvPr id="7" name="矩形 6"/>
          <p:cNvSpPr/>
          <p:nvPr/>
        </p:nvSpPr>
        <p:spPr>
          <a:xfrm>
            <a:off x="786713" y="383883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使用 </a:t>
            </a:r>
            <a:r>
              <a:rPr lang="en-US" altLang="zh-TW" sz="2800" dirty="0" err="1"/>
              <a:t>magic_quotes_gpc</a:t>
            </a:r>
            <a:r>
              <a:rPr lang="en-US" altLang="zh-TW" sz="2800" dirty="0"/>
              <a:t> </a:t>
            </a:r>
            <a:r>
              <a:rPr lang="zh-TW" altLang="en-US" sz="2800" dirty="0" smtClean="0"/>
              <a:t>選項</a:t>
            </a:r>
            <a:r>
              <a:rPr lang="en-US" altLang="zh-TW" sz="1600" dirty="0" smtClean="0">
                <a:sym typeface="Wingdings" panose="05000000000000000000" pitchFamily="2" charset="2"/>
              </a:rPr>
              <a:t></a:t>
            </a:r>
            <a:r>
              <a:rPr lang="zh-TW" altLang="en-US" sz="1600" dirty="0" smtClean="0">
                <a:sym typeface="Wingdings" panose="05000000000000000000" pitchFamily="2" charset="2"/>
              </a:rPr>
              <a:t>可被攻擊</a:t>
            </a:r>
            <a:endParaRPr lang="en-US" altLang="zh-TW" sz="1600" dirty="0" smtClean="0"/>
          </a:p>
          <a:p>
            <a:r>
              <a:rPr lang="en-US" altLang="zh-TW" sz="1400" dirty="0"/>
              <a:t>http://ourmysql.com/archives/791</a:t>
            </a:r>
            <a:endParaRPr lang="en-US" altLang="zh-TW" sz="1400" dirty="0" smtClean="0"/>
          </a:p>
        </p:txBody>
      </p:sp>
      <p:sp>
        <p:nvSpPr>
          <p:cNvPr id="9" name="矩形 8"/>
          <p:cNvSpPr/>
          <p:nvPr/>
        </p:nvSpPr>
        <p:spPr>
          <a:xfrm>
            <a:off x="786713" y="490151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使用</a:t>
            </a:r>
            <a:r>
              <a:rPr lang="en-US" altLang="zh-TW" sz="2800" dirty="0" err="1"/>
              <a:t>mysql_real_escape_string</a:t>
            </a:r>
            <a:r>
              <a:rPr lang="en-US" altLang="zh-TW" sz="2800" dirty="0" smtClean="0"/>
              <a:t>()</a:t>
            </a:r>
            <a:r>
              <a:rPr lang="zh-TW" altLang="en-US" sz="2800" dirty="0" smtClean="0"/>
              <a:t>函数 </a:t>
            </a:r>
            <a:endParaRPr lang="en-US" altLang="zh-TW" sz="1600" dirty="0" smtClean="0"/>
          </a:p>
        </p:txBody>
      </p:sp>
      <p:sp>
        <p:nvSpPr>
          <p:cNvPr id="10" name="矩形 9"/>
          <p:cNvSpPr/>
          <p:nvPr/>
        </p:nvSpPr>
        <p:spPr>
          <a:xfrm>
            <a:off x="1051560" y="5732056"/>
            <a:ext cx="7018020" cy="646331"/>
          </a:xfrm>
          <a:prstGeom prst="rect">
            <a:avLst/>
          </a:prstGeom>
        </p:spPr>
        <p:txBody>
          <a:bodyPr wrap="square">
            <a:spAutoFit/>
          </a:bodyPr>
          <a:lstStyle/>
          <a:p>
            <a:r>
              <a:rPr lang="zh-TW" altLang="en-US" dirty="0"/>
              <a:t>利用</a:t>
            </a:r>
            <a:r>
              <a:rPr lang="en-US" altLang="zh-TW" dirty="0" err="1" smtClean="0"/>
              <a:t>mysql_real_escape_string</a:t>
            </a:r>
            <a:r>
              <a:rPr lang="zh-TW" altLang="en-US" dirty="0" smtClean="0"/>
              <a:t>函數對特殊符號</a:t>
            </a:r>
            <a:r>
              <a:rPr lang="en-US" altLang="zh-TW" dirty="0" smtClean="0"/>
              <a:t>\</a:t>
            </a:r>
            <a:r>
              <a:rPr lang="en-US" altLang="zh-TW" dirty="0"/>
              <a:t>x00,\n,\r,\,’,”,\</a:t>
            </a:r>
            <a:r>
              <a:rPr lang="en-US" altLang="zh-TW" dirty="0" smtClean="0"/>
              <a:t>x1a</a:t>
            </a:r>
            <a:r>
              <a:rPr lang="zh-TW" altLang="en-US" dirty="0" smtClean="0"/>
              <a:t>進行轉義</a:t>
            </a:r>
            <a:endParaRPr lang="zh-TW" altLang="en-US" dirty="0"/>
          </a:p>
        </p:txBody>
      </p:sp>
    </p:spTree>
    <p:extLst>
      <p:ext uri="{BB962C8B-B14F-4D97-AF65-F5344CB8AC3E}">
        <p14:creationId xmlns:p14="http://schemas.microsoft.com/office/powerpoint/2010/main" val="8499778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279044" y="1974914"/>
            <a:ext cx="7873403" cy="3537743"/>
          </a:xfrm>
          <a:prstGeom prst="rect">
            <a:avLst/>
          </a:prstGeom>
        </p:spPr>
      </p:pic>
      <p:sp>
        <p:nvSpPr>
          <p:cNvPr id="7" name="矩形 6"/>
          <p:cNvSpPr/>
          <p:nvPr/>
        </p:nvSpPr>
        <p:spPr>
          <a:xfrm>
            <a:off x="0" y="0"/>
            <a:ext cx="9144000" cy="8732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0" y="962397"/>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5" name="文字方塊 4"/>
          <p:cNvSpPr txBox="1"/>
          <p:nvPr/>
        </p:nvSpPr>
        <p:spPr>
          <a:xfrm>
            <a:off x="2924519" y="900841"/>
            <a:ext cx="5984331" cy="584775"/>
          </a:xfrm>
          <a:prstGeom prst="rect">
            <a:avLst/>
          </a:prstGeom>
          <a:noFill/>
        </p:spPr>
        <p:txBody>
          <a:bodyPr wrap="none" rtlCol="0">
            <a:spAutoFit/>
          </a:bodyPr>
          <a:lstStyle/>
          <a:p>
            <a:r>
              <a:rPr lang="en-US" altLang="zh-TW" sz="3200" b="1" dirty="0" smtClean="0">
                <a:solidFill>
                  <a:srgbClr val="FF0000"/>
                </a:solidFill>
                <a:effectLst>
                  <a:outerShdw blurRad="38100" dist="38100" dir="2700000" algn="tl">
                    <a:srgbClr val="000000">
                      <a:alpha val="43137"/>
                    </a:srgbClr>
                  </a:outerShdw>
                </a:effectLst>
              </a:rPr>
              <a:t>(1)</a:t>
            </a:r>
            <a:r>
              <a:rPr lang="zh-TW" altLang="en-US" sz="3200" b="1" dirty="0" smtClean="0">
                <a:solidFill>
                  <a:srgbClr val="FF0000"/>
                </a:solidFill>
                <a:effectLst>
                  <a:outerShdw blurRad="38100" dist="38100" dir="2700000" algn="tl">
                    <a:srgbClr val="000000">
                      <a:alpha val="43137"/>
                    </a:srgbClr>
                  </a:outerShdw>
                </a:effectLst>
              </a:rPr>
              <a:t>沒有輸入框，只有下拉式選單</a:t>
            </a:r>
            <a:endParaRPr lang="en-US" altLang="zh-TW" sz="3200" b="1" dirty="0" smtClean="0">
              <a:solidFill>
                <a:srgbClr val="FF0000"/>
              </a:solidFill>
              <a:effectLst>
                <a:outerShdw blurRad="38100" dist="38100" dir="2700000" algn="tl">
                  <a:srgbClr val="000000">
                    <a:alpha val="43137"/>
                  </a:srgbClr>
                </a:outerShdw>
              </a:effectLst>
            </a:endParaRPr>
          </a:p>
        </p:txBody>
      </p:sp>
      <p:cxnSp>
        <p:nvCxnSpPr>
          <p:cNvPr id="3" name="直線單箭頭接點 2"/>
          <p:cNvCxnSpPr/>
          <p:nvPr/>
        </p:nvCxnSpPr>
        <p:spPr>
          <a:xfrm flipH="1">
            <a:off x="3142604" y="1485616"/>
            <a:ext cx="126376" cy="186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79044" y="5878843"/>
            <a:ext cx="3119380" cy="369332"/>
          </a:xfrm>
          <a:prstGeom prst="rect">
            <a:avLst/>
          </a:prstGeom>
        </p:spPr>
        <p:txBody>
          <a:bodyPr wrap="none">
            <a:spAutoFit/>
          </a:bodyPr>
          <a:lstStyle/>
          <a:p>
            <a:r>
              <a:rPr lang="en-US" altLang="zh-TW" dirty="0"/>
              <a:t>https://weiwenku.net/d/94411</a:t>
            </a:r>
            <a:endParaRPr lang="zh-TW" altLang="en-US" dirty="0"/>
          </a:p>
        </p:txBody>
      </p:sp>
    </p:spTree>
    <p:extLst>
      <p:ext uri="{BB962C8B-B14F-4D97-AF65-F5344CB8AC3E}">
        <p14:creationId xmlns:p14="http://schemas.microsoft.com/office/powerpoint/2010/main" val="29513844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6571" b="4849"/>
          <a:stretch/>
        </p:blipFill>
        <p:spPr>
          <a:xfrm>
            <a:off x="120293" y="2374206"/>
            <a:ext cx="8595473" cy="3950394"/>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r>
              <a:rPr lang="en-US" altLang="zh-TW" sz="1600" dirty="0" smtClean="0"/>
              <a:t>(2)</a:t>
            </a:r>
            <a:r>
              <a:rPr lang="zh-TW" altLang="en-US" sz="1600" dirty="0" smtClean="0"/>
              <a:t>使用</a:t>
            </a:r>
            <a:r>
              <a:rPr lang="en-US" altLang="zh-TW" sz="1600" dirty="0" err="1" smtClean="0"/>
              <a:t>mysqli_real_escape_string</a:t>
            </a:r>
            <a:r>
              <a:rPr lang="en-US" altLang="zh-TW" sz="1600" dirty="0" smtClean="0"/>
              <a:t>()</a:t>
            </a:r>
            <a:r>
              <a:rPr lang="zh-TW" altLang="en-US" sz="1600" dirty="0" smtClean="0"/>
              <a:t>函數</a:t>
            </a:r>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120293" y="1203487"/>
            <a:ext cx="7899400" cy="1200329"/>
          </a:xfrm>
          <a:prstGeom prst="rect">
            <a:avLst/>
          </a:prstGeom>
          <a:solidFill>
            <a:schemeClr val="accent4">
              <a:lumMod val="20000"/>
              <a:lumOff val="80000"/>
            </a:schemeClr>
          </a:solidFill>
        </p:spPr>
        <p:txBody>
          <a:bodyPr wrap="square">
            <a:spAutoFit/>
          </a:bodyPr>
          <a:lstStyle/>
          <a:p>
            <a:r>
              <a:rPr lang="en-US" altLang="zh-TW" dirty="0"/>
              <a:t> $id = $_POST[ 'id' ]; </a:t>
            </a:r>
          </a:p>
          <a:p>
            <a:r>
              <a:rPr lang="en-US" altLang="zh-TW" dirty="0"/>
              <a:t> </a:t>
            </a:r>
            <a:r>
              <a:rPr lang="en-US" altLang="zh-TW" b="1" dirty="0" smtClean="0"/>
              <a:t>$</a:t>
            </a:r>
            <a:r>
              <a:rPr lang="en-US" altLang="zh-TW" b="1" dirty="0"/>
              <a:t>id = </a:t>
            </a:r>
            <a:r>
              <a:rPr lang="en-US" altLang="zh-TW" b="1" dirty="0" err="1">
                <a:solidFill>
                  <a:srgbClr val="FF0000"/>
                </a:solidFill>
                <a:effectLst>
                  <a:outerShdw blurRad="38100" dist="38100" dir="2700000" algn="tl">
                    <a:srgbClr val="000000">
                      <a:alpha val="43137"/>
                    </a:srgbClr>
                  </a:outerShdw>
                </a:effectLst>
              </a:rPr>
              <a:t>mysqli_real_escape_string</a:t>
            </a:r>
            <a:r>
              <a:rPr lang="en-US" altLang="zh-TW" b="1" dirty="0"/>
              <a:t>($GLOBALS["___</a:t>
            </a:r>
            <a:r>
              <a:rPr lang="en-US" altLang="zh-TW" b="1" dirty="0" err="1"/>
              <a:t>mysqli_ston</a:t>
            </a:r>
            <a:r>
              <a:rPr lang="en-US" altLang="zh-TW" b="1" dirty="0"/>
              <a:t>"], $id); </a:t>
            </a:r>
          </a:p>
          <a:p>
            <a:endParaRPr lang="en-US" altLang="zh-TW" b="1" dirty="0" smtClean="0"/>
          </a:p>
          <a:p>
            <a:r>
              <a:rPr lang="en-US" altLang="zh-TW" dirty="0" smtClean="0"/>
              <a:t>$</a:t>
            </a:r>
            <a:r>
              <a:rPr lang="en-US" altLang="zh-TW" dirty="0"/>
              <a:t>query  =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a:t>
            </a:r>
            <a:endParaRPr lang="zh-TW" altLang="en-US" dirty="0"/>
          </a:p>
        </p:txBody>
      </p:sp>
      <p:sp>
        <p:nvSpPr>
          <p:cNvPr id="11" name="矩形 10"/>
          <p:cNvSpPr/>
          <p:nvPr/>
        </p:nvSpPr>
        <p:spPr>
          <a:xfrm>
            <a:off x="2636520" y="2489703"/>
            <a:ext cx="5935980" cy="646331"/>
          </a:xfrm>
          <a:prstGeom prst="rect">
            <a:avLst/>
          </a:prstGeom>
          <a:solidFill>
            <a:schemeClr val="accent6">
              <a:lumMod val="20000"/>
              <a:lumOff val="80000"/>
            </a:schemeClr>
          </a:solidFill>
        </p:spPr>
        <p:txBody>
          <a:bodyPr wrap="square">
            <a:spAutoFit/>
          </a:bodyPr>
          <a:lstStyle/>
          <a:p>
            <a:r>
              <a:rPr lang="zh-TW" altLang="en-US" dirty="0" smtClean="0"/>
              <a:t>語法</a:t>
            </a:r>
            <a:r>
              <a:rPr lang="en-US" altLang="zh-TW" dirty="0" smtClean="0"/>
              <a:t>::</a:t>
            </a:r>
            <a:r>
              <a:rPr lang="en-US" altLang="zh-TW" dirty="0" err="1" smtClean="0"/>
              <a:t>mysqli_real_escape_string</a:t>
            </a:r>
            <a:r>
              <a:rPr lang="en-US" altLang="zh-TW" dirty="0" smtClean="0"/>
              <a:t>(</a:t>
            </a:r>
            <a:r>
              <a:rPr lang="en-US" altLang="zh-TW" dirty="0" err="1" smtClean="0"/>
              <a:t>connection,escapestring</a:t>
            </a:r>
            <a:r>
              <a:rPr lang="en-US" altLang="zh-TW" dirty="0" smtClean="0"/>
              <a:t>);</a:t>
            </a:r>
          </a:p>
          <a:p>
            <a:r>
              <a:rPr lang="zh-CN" altLang="en-US" dirty="0" smtClean="0"/>
              <a:t>轉義在 </a:t>
            </a:r>
            <a:r>
              <a:rPr lang="en-US" altLang="zh-CN" dirty="0" smtClean="0"/>
              <a:t>SQL </a:t>
            </a:r>
            <a:r>
              <a:rPr lang="zh-CN" altLang="en-US" dirty="0" smtClean="0"/>
              <a:t>語句中使用的字串中的特殊字元。</a:t>
            </a:r>
            <a:endParaRPr lang="zh-TW" altLang="en-US" dirty="0"/>
          </a:p>
        </p:txBody>
      </p:sp>
    </p:spTree>
    <p:extLst>
      <p:ext uri="{BB962C8B-B14F-4D97-AF65-F5344CB8AC3E}">
        <p14:creationId xmlns:p14="http://schemas.microsoft.com/office/powerpoint/2010/main" val="6786620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4702"/>
            <a:ext cx="9144000" cy="4148595"/>
          </a:xfrm>
          <a:prstGeom prst="rect">
            <a:avLst/>
          </a:prstGeom>
        </p:spPr>
      </p:pic>
      <p:sp>
        <p:nvSpPr>
          <p:cNvPr id="4" name="矩形 3"/>
          <p:cNvSpPr/>
          <p:nvPr/>
        </p:nvSpPr>
        <p:spPr>
          <a:xfrm>
            <a:off x="2884868" y="5087154"/>
            <a:ext cx="721217" cy="244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385775" y="4028940"/>
            <a:ext cx="1599126" cy="143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34847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070" y="2053612"/>
            <a:ext cx="7886700" cy="2604445"/>
          </a:xfrm>
          <a:prstGeom prst="rect">
            <a:avLst/>
          </a:prstGeom>
        </p:spPr>
      </p:pic>
    </p:spTree>
    <p:extLst>
      <p:ext uri="{BB962C8B-B14F-4D97-AF65-F5344CB8AC3E}">
        <p14:creationId xmlns:p14="http://schemas.microsoft.com/office/powerpoint/2010/main" val="9783163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13" y="2762162"/>
            <a:ext cx="4548405" cy="1578018"/>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63239"/>
          <a:stretch/>
        </p:blipFill>
        <p:spPr>
          <a:xfrm>
            <a:off x="244699" y="1470613"/>
            <a:ext cx="3361386" cy="4148595"/>
          </a:xfrm>
          <a:prstGeom prst="rect">
            <a:avLst/>
          </a:prstGeom>
        </p:spPr>
      </p:pic>
      <p:sp>
        <p:nvSpPr>
          <p:cNvPr id="4" name="矩形 3"/>
          <p:cNvSpPr/>
          <p:nvPr/>
        </p:nvSpPr>
        <p:spPr>
          <a:xfrm>
            <a:off x="824249" y="4172756"/>
            <a:ext cx="1828800" cy="167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946170" y="3054253"/>
            <a:ext cx="1415994" cy="25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右箭號 4"/>
          <p:cNvSpPr/>
          <p:nvPr/>
        </p:nvSpPr>
        <p:spPr>
          <a:xfrm>
            <a:off x="3410276" y="3309869"/>
            <a:ext cx="708338" cy="450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a:spLocks noGrp="1"/>
          </p:cNvSpPr>
          <p:nvPr>
            <p:ph idx="1"/>
          </p:nvPr>
        </p:nvSpPr>
        <p:spPr>
          <a:xfrm>
            <a:off x="4871024" y="4805254"/>
            <a:ext cx="1348458" cy="378491"/>
          </a:xfrm>
          <a:solidFill>
            <a:schemeClr val="accent6">
              <a:lumMod val="20000"/>
              <a:lumOff val="80000"/>
            </a:schemeClr>
          </a:solidFill>
        </p:spPr>
        <p:txBody>
          <a:bodyPr>
            <a:normAutofit/>
          </a:bodyPr>
          <a:lstStyle/>
          <a:p>
            <a:pPr marL="0" indent="0">
              <a:buNone/>
            </a:pPr>
            <a:r>
              <a:rPr lang="en-US" altLang="zh-TW" sz="2000" dirty="0"/>
              <a:t>value="1"</a:t>
            </a:r>
            <a:endParaRPr lang="zh-TW" altLang="en-US" sz="2000" b="1" dirty="0">
              <a:solidFill>
                <a:srgbClr val="FF0000"/>
              </a:solidFill>
              <a:effectLst>
                <a:outerShdw blurRad="38100" dist="38100" dir="2700000" algn="tl">
                  <a:srgbClr val="000000">
                    <a:alpha val="43137"/>
                  </a:srgbClr>
                </a:outerShdw>
              </a:effectLst>
            </a:endParaRPr>
          </a:p>
        </p:txBody>
      </p:sp>
      <p:sp>
        <p:nvSpPr>
          <p:cNvPr id="11" name="內容版面配置區 2"/>
          <p:cNvSpPr txBox="1">
            <a:spLocks/>
          </p:cNvSpPr>
          <p:nvPr/>
        </p:nvSpPr>
        <p:spPr>
          <a:xfrm>
            <a:off x="4308024" y="5787794"/>
            <a:ext cx="2453383" cy="333067"/>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value="</a:t>
            </a:r>
            <a:r>
              <a:rPr lang="en-US" altLang="zh-TW" sz="2000" dirty="0">
                <a:solidFill>
                  <a:srgbClr val="FF0000"/>
                </a:solidFill>
              </a:rPr>
              <a:t>1 or </a:t>
            </a:r>
            <a:r>
              <a:rPr lang="en-US" altLang="zh-TW" sz="2000" dirty="0" smtClean="0">
                <a:solidFill>
                  <a:srgbClr val="FF0000"/>
                </a:solidFill>
              </a:rPr>
              <a:t>1=1</a:t>
            </a:r>
            <a:r>
              <a:rPr lang="en-US" altLang="zh-TW" sz="2000" dirty="0" smtClean="0"/>
              <a:t>"</a:t>
            </a:r>
            <a:endParaRPr lang="zh-TW" altLang="en-US" sz="2000" b="1" dirty="0">
              <a:effectLst>
                <a:outerShdw blurRad="38100" dist="38100" dir="2700000" algn="tl">
                  <a:srgbClr val="000000">
                    <a:alpha val="43137"/>
                  </a:srgbClr>
                </a:outerShdw>
              </a:effectLst>
            </a:endParaRPr>
          </a:p>
        </p:txBody>
      </p:sp>
      <p:sp>
        <p:nvSpPr>
          <p:cNvPr id="13" name="向下箭號 12"/>
          <p:cNvSpPr/>
          <p:nvPr/>
        </p:nvSpPr>
        <p:spPr>
          <a:xfrm>
            <a:off x="5407412" y="5236026"/>
            <a:ext cx="396275" cy="492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9870" y="1762761"/>
            <a:ext cx="569150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TW" altLang="en-US" dirty="0"/>
              <a:t>因程式使用mysqli_real_escape_string函數過濾特殊字元</a:t>
            </a:r>
          </a:p>
          <a:p>
            <a:r>
              <a:rPr lang="zh-TW" altLang="en-US" dirty="0"/>
              <a:t>故使用數字型注入攻擊略過特殊字元</a:t>
            </a:r>
          </a:p>
        </p:txBody>
      </p:sp>
    </p:spTree>
    <p:extLst>
      <p:ext uri="{BB962C8B-B14F-4D97-AF65-F5344CB8AC3E}">
        <p14:creationId xmlns:p14="http://schemas.microsoft.com/office/powerpoint/2010/main" val="18882592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18" name="內容版面配置區 17"/>
          <p:cNvPicPr>
            <a:picLocks noGrp="1" noChangeAspect="1"/>
          </p:cNvPicPr>
          <p:nvPr>
            <p:ph idx="1"/>
          </p:nvPr>
        </p:nvPicPr>
        <p:blipFill rotWithShape="1">
          <a:blip r:embed="rId2">
            <a:extLst>
              <a:ext uri="{28A0092B-C50C-407E-A947-70E740481C1C}">
                <a14:useLocalDpi xmlns:a14="http://schemas.microsoft.com/office/drawing/2010/main" val="0"/>
              </a:ext>
            </a:extLst>
          </a:blip>
          <a:srcRect b="709"/>
          <a:stretch/>
        </p:blipFill>
        <p:spPr>
          <a:xfrm>
            <a:off x="1306681" y="1220318"/>
            <a:ext cx="6154284" cy="5412302"/>
          </a:xfrm>
        </p:spPr>
      </p:pic>
    </p:spTree>
    <p:extLst>
      <p:ext uri="{BB962C8B-B14F-4D97-AF65-F5344CB8AC3E}">
        <p14:creationId xmlns:p14="http://schemas.microsoft.com/office/powerpoint/2010/main" val="3775593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539278" y="2011763"/>
            <a:ext cx="7937913"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21809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194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pPr>
              <a:lnSpc>
                <a:spcPct val="90000"/>
              </a:lnSpc>
              <a:spcBef>
                <a:spcPct val="0"/>
              </a:spcBef>
            </a:pPr>
            <a:r>
              <a:rPr lang="en-US" altLang="zh-TW" sz="2800" b="1" dirty="0">
                <a:solidFill>
                  <a:schemeClr val="accent2"/>
                </a:solidFill>
                <a:latin typeface="Arial" panose="020B0604020202020204" pitchFamily="34" charset="0"/>
                <a:ea typeface="+mj-ea"/>
                <a:cs typeface="+mj-cs"/>
              </a:rPr>
              <a:t>SQL Injection </a:t>
            </a:r>
            <a:r>
              <a:rPr lang="en-US" altLang="zh-TW" sz="2800" b="1" dirty="0" smtClean="0">
                <a:solidFill>
                  <a:schemeClr val="accent2"/>
                </a:solidFill>
                <a:latin typeface="Arial" panose="020B0604020202020204" pitchFamily="34" charset="0"/>
                <a:ea typeface="+mj-ea"/>
                <a:cs typeface="+mj-cs"/>
              </a:rPr>
              <a:t>Source</a:t>
            </a:r>
            <a:endParaRPr lang="en-US" altLang="zh-TW" sz="2800" b="1" dirty="0">
              <a:solidFill>
                <a:schemeClr val="accent2"/>
              </a:solidFill>
              <a:latin typeface="Arial" panose="020B0604020202020204" pitchFamily="34" charset="0"/>
              <a:ea typeface="+mj-ea"/>
              <a:cs typeface="+mj-cs"/>
            </a:endParaRPr>
          </a:p>
        </p:txBody>
      </p:sp>
      <p:sp>
        <p:nvSpPr>
          <p:cNvPr id="3" name="矩形 2"/>
          <p:cNvSpPr/>
          <p:nvPr/>
        </p:nvSpPr>
        <p:spPr>
          <a:xfrm>
            <a:off x="103031" y="1445610"/>
            <a:ext cx="9040969" cy="535531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zh-TW" altLang="en-US" dirty="0"/>
          </a:p>
          <a:p>
            <a:r>
              <a:rPr lang="zh-TW" altLang="en-US" dirty="0"/>
              <a:t>&lt;?php </a:t>
            </a:r>
          </a:p>
          <a:p>
            <a:endParaRPr lang="zh-TW" altLang="en-US" dirty="0"/>
          </a:p>
          <a:p>
            <a:r>
              <a:rPr lang="zh-TW" altLang="en-US" dirty="0"/>
              <a:t>if( isset( $_SESSION [ 'id' ] ) ) { </a:t>
            </a:r>
          </a:p>
          <a:p>
            <a:r>
              <a:rPr lang="zh-TW" altLang="en-US" dirty="0">
                <a:solidFill>
                  <a:srgbClr val="FFFF00"/>
                </a:solidFill>
              </a:rPr>
              <a:t>    // Get input </a:t>
            </a:r>
          </a:p>
          <a:p>
            <a:r>
              <a:rPr lang="zh-TW" altLang="en-US" dirty="0"/>
              <a:t>    $id = $_SESSION[ 'id' ]; </a:t>
            </a:r>
          </a:p>
          <a:p>
            <a:endParaRPr lang="zh-TW" altLang="en-US" dirty="0"/>
          </a:p>
          <a:p>
            <a:r>
              <a:rPr lang="zh-TW" altLang="en-US" dirty="0">
                <a:solidFill>
                  <a:srgbClr val="FFFF00"/>
                </a:solidFill>
              </a:rPr>
              <a:t>    // Check database </a:t>
            </a:r>
          </a:p>
          <a:p>
            <a:r>
              <a:rPr lang="zh-TW" altLang="en-US" dirty="0"/>
              <a:t>    $query  = "</a:t>
            </a:r>
            <a:r>
              <a:rPr lang="zh-TW" altLang="en-US" dirty="0">
                <a:solidFill>
                  <a:srgbClr val="7030A0"/>
                </a:solidFill>
              </a:rPr>
              <a:t>SELECT first_name, last_name FROM users WHERE user_id = '$id' </a:t>
            </a:r>
            <a:r>
              <a:rPr lang="zh-TW" altLang="en-US" b="1" dirty="0">
                <a:solidFill>
                  <a:srgbClr val="FF0000"/>
                </a:solidFill>
              </a:rPr>
              <a:t>LIMIT 1</a:t>
            </a:r>
            <a:r>
              <a:rPr lang="zh-TW" altLang="en-US" dirty="0"/>
              <a:t>;"; </a:t>
            </a:r>
          </a:p>
          <a:p>
            <a:r>
              <a:rPr lang="zh-TW" altLang="en-US" dirty="0"/>
              <a:t>    $result = mysqli_query($GLOBALS["___mysqli_ston"], $query ) or die( '&lt;pre&gt;Something went wrong.&lt;/pre&gt;' ); </a:t>
            </a:r>
          </a:p>
          <a:p>
            <a:endParaRPr lang="zh-TW" altLang="en-US" dirty="0"/>
          </a:p>
          <a:p>
            <a:r>
              <a:rPr lang="zh-TW" altLang="en-US" dirty="0">
                <a:solidFill>
                  <a:srgbClr val="FFFF00"/>
                </a:solidFill>
              </a:rPr>
              <a:t>    // Get results </a:t>
            </a:r>
          </a:p>
          <a:p>
            <a:r>
              <a:rPr lang="zh-TW" altLang="en-US" dirty="0"/>
              <a:t>    while( $row = mysqli_fetch_assoc( $result ) ) { </a:t>
            </a:r>
          </a:p>
          <a:p>
            <a:r>
              <a:rPr lang="zh-TW" altLang="en-US" dirty="0">
                <a:solidFill>
                  <a:srgbClr val="FFFF00"/>
                </a:solidFill>
              </a:rPr>
              <a:t>        // Get values </a:t>
            </a:r>
          </a:p>
          <a:p>
            <a:r>
              <a:rPr lang="zh-TW" altLang="en-US" dirty="0"/>
              <a:t>        $first = $row["first_name"]; </a:t>
            </a:r>
          </a:p>
          <a:p>
            <a:r>
              <a:rPr lang="zh-TW" altLang="en-US" dirty="0"/>
              <a:t>        $last  = $row["last_name"]; </a:t>
            </a:r>
          </a:p>
          <a:p>
            <a:endParaRPr lang="zh-TW" altLang="en-US" dirty="0"/>
          </a:p>
          <a:p>
            <a:r>
              <a:rPr lang="zh-TW" altLang="en-US" dirty="0"/>
              <a:t>?&gt; </a:t>
            </a:r>
          </a:p>
        </p:txBody>
      </p:sp>
      <p:sp>
        <p:nvSpPr>
          <p:cNvPr id="4" name="矩形 3"/>
          <p:cNvSpPr/>
          <p:nvPr/>
        </p:nvSpPr>
        <p:spPr>
          <a:xfrm>
            <a:off x="4404575" y="4303570"/>
            <a:ext cx="4572000"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r>
              <a:rPr lang="zh-TW" altLang="en-US" dirty="0"/>
              <a:t>SQL查詢語句中增加了LIMIT 1，達到控制只輸出一個結果</a:t>
            </a:r>
          </a:p>
        </p:txBody>
      </p:sp>
    </p:spTree>
    <p:extLst>
      <p:ext uri="{BB962C8B-B14F-4D97-AF65-F5344CB8AC3E}">
        <p14:creationId xmlns:p14="http://schemas.microsoft.com/office/powerpoint/2010/main" val="334459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6" name="矩形 5"/>
          <p:cNvSpPr/>
          <p:nvPr/>
        </p:nvSpPr>
        <p:spPr>
          <a:xfrm>
            <a:off x="597042" y="1781365"/>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LIMIT 1</a:t>
            </a:r>
            <a:endParaRPr lang="zh-TW" altLang="en-US" dirty="0"/>
          </a:p>
        </p:txBody>
      </p:sp>
      <p:sp>
        <p:nvSpPr>
          <p:cNvPr id="5" name="向下箭號 4"/>
          <p:cNvSpPr/>
          <p:nvPr/>
        </p:nvSpPr>
        <p:spPr>
          <a:xfrm>
            <a:off x="4955957" y="2286118"/>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7096259" y="2150697"/>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00215" y="2542312"/>
            <a:ext cx="260840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LIMIT 1可以用</a:t>
            </a:r>
            <a:r>
              <a:rPr lang="zh-TW" altLang="en-US" dirty="0" smtClean="0"/>
              <a:t>#註解繞</a:t>
            </a:r>
            <a:r>
              <a:rPr lang="zh-TW" altLang="en-US" dirty="0"/>
              <a:t>過</a:t>
            </a:r>
          </a:p>
        </p:txBody>
      </p:sp>
      <p:sp>
        <p:nvSpPr>
          <p:cNvPr id="11" name="矩形 10"/>
          <p:cNvSpPr/>
          <p:nvPr/>
        </p:nvSpPr>
        <p:spPr>
          <a:xfrm>
            <a:off x="597042" y="3282833"/>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 </a:t>
            </a:r>
            <a:r>
              <a:rPr lang="en-US" altLang="zh-TW" dirty="0"/>
              <a:t>'</a:t>
            </a:r>
            <a:r>
              <a:rPr lang="en-US" altLang="zh-TW" dirty="0" smtClean="0">
                <a:solidFill>
                  <a:srgbClr val="FF0000"/>
                </a:solidFill>
              </a:rPr>
              <a:t>#</a:t>
            </a:r>
            <a:r>
              <a:rPr lang="en-US" altLang="zh-TW" dirty="0" smtClean="0"/>
              <a:t>' </a:t>
            </a:r>
            <a:r>
              <a:rPr lang="en-US" altLang="zh-TW" dirty="0"/>
              <a:t>LIMIT 1</a:t>
            </a:r>
            <a:endParaRPr lang="zh-TW" altLang="en-US" dirty="0"/>
          </a:p>
        </p:txBody>
      </p:sp>
      <p:sp>
        <p:nvSpPr>
          <p:cNvPr id="12" name="向下箭號 11"/>
          <p:cNvSpPr/>
          <p:nvPr/>
        </p:nvSpPr>
        <p:spPr>
          <a:xfrm>
            <a:off x="4928410" y="3804620"/>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97042" y="4784301"/>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a:solidFill>
                  <a:srgbClr val="FF0000"/>
                </a:solidFill>
              </a:rPr>
              <a:t>1' or 1=1 </a:t>
            </a:r>
            <a:r>
              <a:rPr lang="en-US" altLang="zh-TW" dirty="0" smtClean="0">
                <a:solidFill>
                  <a:srgbClr val="FF0000"/>
                </a:solidFill>
              </a:rPr>
              <a:t>#</a:t>
            </a:r>
            <a:r>
              <a:rPr lang="en-US" altLang="zh-TW" dirty="0" smtClean="0"/>
              <a:t>' </a:t>
            </a:r>
            <a:r>
              <a:rPr lang="en-US" altLang="zh-TW" dirty="0"/>
              <a:t>LIMIT 1</a:t>
            </a:r>
            <a:endParaRPr lang="zh-TW" altLang="en-US" dirty="0"/>
          </a:p>
        </p:txBody>
      </p:sp>
      <p:sp>
        <p:nvSpPr>
          <p:cNvPr id="16" name="向下箭號 15"/>
          <p:cNvSpPr/>
          <p:nvPr/>
        </p:nvSpPr>
        <p:spPr>
          <a:xfrm>
            <a:off x="4928410" y="5323122"/>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640164" y="6265344"/>
            <a:ext cx="7053010"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'1' or </a:t>
            </a:r>
            <a:r>
              <a:rPr lang="en-US" altLang="zh-TW" dirty="0" smtClean="0"/>
              <a:t>1=1</a:t>
            </a:r>
            <a:endParaRPr lang="zh-TW" altLang="en-US" dirty="0"/>
          </a:p>
        </p:txBody>
      </p:sp>
      <p:sp>
        <p:nvSpPr>
          <p:cNvPr id="19" name="矩形 18"/>
          <p:cNvSpPr/>
          <p:nvPr/>
        </p:nvSpPr>
        <p:spPr>
          <a:xfrm>
            <a:off x="597042" y="5896012"/>
            <a:ext cx="239039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最終SQL語法就會成為</a:t>
            </a:r>
          </a:p>
        </p:txBody>
      </p:sp>
      <p:cxnSp>
        <p:nvCxnSpPr>
          <p:cNvPr id="20" name="直線單箭頭接點 19"/>
          <p:cNvCxnSpPr/>
          <p:nvPr/>
        </p:nvCxnSpPr>
        <p:spPr>
          <a:xfrm>
            <a:off x="7025425" y="5245736"/>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578932" y="5586722"/>
            <a:ext cx="131799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err="1"/>
              <a:t>sql</a:t>
            </a:r>
            <a:r>
              <a:rPr lang="en-US" altLang="zh-TW" dirty="0"/>
              <a:t> injection</a:t>
            </a:r>
            <a:endParaRPr lang="zh-TW" altLang="en-US" dirty="0"/>
          </a:p>
        </p:txBody>
      </p:sp>
    </p:spTree>
    <p:extLst>
      <p:ext uri="{BB962C8B-B14F-4D97-AF65-F5344CB8AC3E}">
        <p14:creationId xmlns:p14="http://schemas.microsoft.com/office/powerpoint/2010/main" val="135462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r="32810"/>
          <a:stretch/>
        </p:blipFill>
        <p:spPr>
          <a:xfrm>
            <a:off x="27064" y="2269340"/>
            <a:ext cx="5333488"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444" y="3957231"/>
            <a:ext cx="4905375" cy="2038350"/>
          </a:xfrm>
          <a:prstGeom prst="rect">
            <a:avLst/>
          </a:prstGeom>
        </p:spPr>
      </p:pic>
      <p:cxnSp>
        <p:nvCxnSpPr>
          <p:cNvPr id="9" name="直線單箭頭接點 8"/>
          <p:cNvCxnSpPr/>
          <p:nvPr/>
        </p:nvCxnSpPr>
        <p:spPr>
          <a:xfrm>
            <a:off x="3664776" y="3802647"/>
            <a:ext cx="404948" cy="782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4426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374" y="1902897"/>
            <a:ext cx="6780418" cy="4536539"/>
          </a:xfrm>
        </p:spPr>
      </p:pic>
      <p:sp>
        <p:nvSpPr>
          <p:cNvPr id="10" name="矩形 9"/>
          <p:cNvSpPr/>
          <p:nvPr/>
        </p:nvSpPr>
        <p:spPr>
          <a:xfrm>
            <a:off x="5228238" y="3801834"/>
            <a:ext cx="1178528"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 or 1=1 #</a:t>
            </a:r>
            <a:endParaRPr lang="zh-TW" altLang="en-US" dirty="0"/>
          </a:p>
        </p:txBody>
      </p:sp>
    </p:spTree>
    <p:extLst>
      <p:ext uri="{BB962C8B-B14F-4D97-AF65-F5344CB8AC3E}">
        <p14:creationId xmlns:p14="http://schemas.microsoft.com/office/powerpoint/2010/main" val="4907929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378578" y="1121948"/>
            <a:ext cx="8034946" cy="5633079"/>
          </a:xfrm>
          <a:prstGeom prst="rect">
            <a:avLst/>
          </a:prstGeom>
        </p:spPr>
      </p:pic>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你能破嗎</a:t>
            </a:r>
            <a:r>
              <a:rPr lang="en-US" altLang="zh-TW" sz="2800" dirty="0" smtClean="0"/>
              <a:t>?</a:t>
            </a:r>
          </a:p>
          <a:p>
            <a:r>
              <a:rPr lang="en-US" altLang="zh-TW" sz="2800" b="1" dirty="0"/>
              <a:t>Impossible </a:t>
            </a:r>
            <a:r>
              <a:rPr lang="en-US" altLang="zh-TW" sz="2800" dirty="0" smtClean="0"/>
              <a:t>SQL Injection</a:t>
            </a:r>
            <a:endParaRPr lang="zh-TW" altLang="en-US" sz="2800" dirty="0"/>
          </a:p>
        </p:txBody>
      </p:sp>
    </p:spTree>
    <p:extLst>
      <p:ext uri="{BB962C8B-B14F-4D97-AF65-F5344CB8AC3E}">
        <p14:creationId xmlns:p14="http://schemas.microsoft.com/office/powerpoint/2010/main" val="36531500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你能破嗎</a:t>
            </a:r>
            <a:r>
              <a:rPr lang="en-US" altLang="zh-TW" sz="2800" dirty="0" smtClean="0"/>
              <a:t>?</a:t>
            </a:r>
          </a:p>
          <a:p>
            <a:r>
              <a:rPr lang="en-US" altLang="zh-TW" sz="2800" dirty="0" smtClean="0"/>
              <a:t>DEMO:: SQL Injection</a:t>
            </a:r>
            <a:endParaRPr lang="zh-TW" altLang="en-US" sz="2800" dirty="0"/>
          </a:p>
        </p:txBody>
      </p:sp>
      <p:sp>
        <p:nvSpPr>
          <p:cNvPr id="8" name="矩形 7"/>
          <p:cNvSpPr/>
          <p:nvPr/>
        </p:nvSpPr>
        <p:spPr>
          <a:xfrm>
            <a:off x="279044" y="1278955"/>
            <a:ext cx="3237105"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DVWA_1.10_impossible</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內容版面配置區 2"/>
          <p:cNvPicPr>
            <a:picLocks noGrp="1" noChangeAspect="1"/>
          </p:cNvPicPr>
          <p:nvPr>
            <p:ph idx="1"/>
          </p:nvPr>
        </p:nvPicPr>
        <p:blipFill>
          <a:blip r:embed="rId2"/>
          <a:stretch>
            <a:fillRect/>
          </a:stretch>
        </p:blipFill>
        <p:spPr>
          <a:xfrm>
            <a:off x="359860" y="1974857"/>
            <a:ext cx="8370496" cy="3626873"/>
          </a:xfrm>
          <a:prstGeom prst="rect">
            <a:avLst/>
          </a:prstGeom>
        </p:spPr>
      </p:pic>
    </p:spTree>
    <p:extLst>
      <p:ext uri="{BB962C8B-B14F-4D97-AF65-F5344CB8AC3E}">
        <p14:creationId xmlns:p14="http://schemas.microsoft.com/office/powerpoint/2010/main" val="8400485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8ADEC8C-773D-47B1-8F61-A21B705413F0}"/>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xmlns="" id="{327EA002-A630-4F2A-9EBF-FBA347A66570}"/>
              </a:ext>
            </a:extLst>
          </p:cNvPr>
          <p:cNvPicPr>
            <a:picLocks noGrp="1" noChangeAspect="1"/>
          </p:cNvPicPr>
          <p:nvPr>
            <p:ph idx="1"/>
          </p:nvPr>
        </p:nvPicPr>
        <p:blipFill>
          <a:blip r:embed="rId2"/>
          <a:stretch>
            <a:fillRect/>
          </a:stretch>
        </p:blipFill>
        <p:spPr>
          <a:xfrm>
            <a:off x="587659" y="381025"/>
            <a:ext cx="7349948" cy="5512461"/>
          </a:xfrm>
          <a:prstGeom prst="rect">
            <a:avLst/>
          </a:prstGeom>
        </p:spPr>
      </p:pic>
    </p:spTree>
    <p:extLst>
      <p:ext uri="{BB962C8B-B14F-4D97-AF65-F5344CB8AC3E}">
        <p14:creationId xmlns:p14="http://schemas.microsoft.com/office/powerpoint/2010/main" val="1869240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實作練習 </a:t>
            </a:r>
            <a:r>
              <a:rPr lang="en-US" altLang="zh-TW" dirty="0" err="1"/>
              <a:t>lab】get-help</a:t>
            </a:r>
            <a:r>
              <a:rPr lang="en-US" altLang="zh-TW" dirty="0"/>
              <a:t> Get-Command -examples</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9551" y="1596952"/>
            <a:ext cx="5901339" cy="5011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81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2875" y="-57150"/>
            <a:ext cx="92868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Reflected Cross Site Scripting exploitation</a:t>
            </a:r>
          </a:p>
          <a:p>
            <a:pPr algn="ctr"/>
            <a:r>
              <a:rPr lang="en-US" altLang="zh-TW" sz="6600" dirty="0" smtClean="0"/>
              <a:t>in DVWA</a:t>
            </a:r>
          </a:p>
          <a:p>
            <a:pPr algn="ctr"/>
            <a:r>
              <a:rPr lang="zh-TW" altLang="en-US" sz="5400" dirty="0" smtClean="0"/>
              <a:t>漏洞</a:t>
            </a:r>
            <a:r>
              <a:rPr lang="zh-TW" altLang="en-US" sz="5400" dirty="0"/>
              <a:t>實務</a:t>
            </a:r>
            <a:r>
              <a:rPr lang="zh-TW" altLang="en-US" sz="5400" dirty="0" smtClean="0"/>
              <a:t>測試</a:t>
            </a:r>
            <a:endParaRPr lang="en-US" altLang="zh-TW" sz="5400" dirty="0" smtClean="0"/>
          </a:p>
        </p:txBody>
      </p:sp>
    </p:spTree>
    <p:extLst>
      <p:ext uri="{BB962C8B-B14F-4D97-AF65-F5344CB8AC3E}">
        <p14:creationId xmlns:p14="http://schemas.microsoft.com/office/powerpoint/2010/main" val="40238531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87681"/>
            <a:ext cx="9144000" cy="793706"/>
          </a:xfrm>
          <a:solidFill>
            <a:schemeClr val="accent4">
              <a:lumMod val="50000"/>
            </a:schemeClr>
          </a:solidFill>
        </p:spPr>
        <p:txBody>
          <a:bodyPr/>
          <a:lstStyle/>
          <a:p>
            <a:r>
              <a:rPr lang="en-US" altLang="zh-TW" dirty="0">
                <a:solidFill>
                  <a:schemeClr val="bg1"/>
                </a:solidFill>
              </a:rPr>
              <a:t>XSS==Cross Site Scripting </a:t>
            </a:r>
            <a:endParaRPr lang="zh-TW" altLang="en-US" dirty="0">
              <a:solidFill>
                <a:schemeClr val="bg1"/>
              </a:solidFill>
            </a:endParaRPr>
          </a:p>
        </p:txBody>
      </p:sp>
      <p:sp>
        <p:nvSpPr>
          <p:cNvPr id="3" name="內容版面配置區 2"/>
          <p:cNvSpPr>
            <a:spLocks noGrp="1"/>
          </p:cNvSpPr>
          <p:nvPr>
            <p:ph idx="1"/>
          </p:nvPr>
        </p:nvSpPr>
        <p:spPr>
          <a:xfrm>
            <a:off x="1443442" y="1825625"/>
            <a:ext cx="7071907" cy="4351338"/>
          </a:xfrm>
        </p:spPr>
        <p:txBody>
          <a:bodyPr>
            <a:normAutofit fontScale="77500" lnSpcReduction="20000"/>
          </a:bodyPr>
          <a:lstStyle/>
          <a:p>
            <a:r>
              <a:rPr lang="en-US" altLang="zh-TW" dirty="0"/>
              <a:t>Cross-Site Scripting (XSS) attacks are a type of injection, in which malicious scripts are injected into otherwise benign and trusted web 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p>
          <a:p>
            <a:r>
              <a:rPr lang="en-US" altLang="zh-TW" dirty="0"/>
              <a:t>An attacker can use XSS to send a malicious script to an unsuspecting user. The end user’s browser has no way to know that the script should not be trusted, and will execute the script. Because it thinks the script came from a trusted source, the malicious script can access any cookies, session tokens, or other sensitive information retained by the browser and used with that site. These scripts can even rewrite the content of the HTML page.</a:t>
            </a:r>
            <a:endParaRPr lang="zh-TW" altLang="en-US" dirty="0"/>
          </a:p>
        </p:txBody>
      </p:sp>
      <p:pic>
        <p:nvPicPr>
          <p:cNvPr id="4" name="圖片 3"/>
          <p:cNvPicPr>
            <a:picLocks noChangeAspect="1"/>
          </p:cNvPicPr>
          <p:nvPr/>
        </p:nvPicPr>
        <p:blipFill>
          <a:blip r:embed="rId2"/>
          <a:stretch>
            <a:fillRect/>
          </a:stretch>
        </p:blipFill>
        <p:spPr>
          <a:xfrm>
            <a:off x="6953250" y="577965"/>
            <a:ext cx="1694361" cy="650361"/>
          </a:xfrm>
          <a:prstGeom prst="rect">
            <a:avLst/>
          </a:prstGeom>
        </p:spPr>
      </p:pic>
      <p:pic>
        <p:nvPicPr>
          <p:cNvPr id="5" name="內容版面配置區 5"/>
          <p:cNvPicPr>
            <a:picLocks noChangeAspect="1"/>
          </p:cNvPicPr>
          <p:nvPr/>
        </p:nvPicPr>
        <p:blipFill>
          <a:blip r:embed="rId3"/>
          <a:stretch>
            <a:fillRect/>
          </a:stretch>
        </p:blipFill>
        <p:spPr>
          <a:xfrm>
            <a:off x="61365" y="1409419"/>
            <a:ext cx="1382078" cy="1193075"/>
          </a:xfrm>
          <a:prstGeom prst="rect">
            <a:avLst/>
          </a:prstGeom>
        </p:spPr>
      </p:pic>
    </p:spTree>
    <p:extLst>
      <p:ext uri="{BB962C8B-B14F-4D97-AF65-F5344CB8AC3E}">
        <p14:creationId xmlns:p14="http://schemas.microsoft.com/office/powerpoint/2010/main" val="11552614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chemeClr val="accent4">
              <a:lumMod val="50000"/>
            </a:schemeClr>
          </a:solidFill>
        </p:spPr>
        <p:txBody>
          <a:bodyPr>
            <a:normAutofit/>
          </a:bodyPr>
          <a:lstStyle/>
          <a:p>
            <a:r>
              <a:rPr lang="en-US" altLang="zh-TW" b="1" dirty="0">
                <a:solidFill>
                  <a:schemeClr val="bg1"/>
                </a:solidFill>
                <a:effectLst>
                  <a:outerShdw blurRad="38100" dist="38100" dir="2700000" algn="tl">
                    <a:srgbClr val="000000">
                      <a:alpha val="43137"/>
                    </a:srgbClr>
                  </a:outerShdw>
                </a:effectLst>
              </a:rPr>
              <a:t>Types of Cross-Site </a:t>
            </a:r>
            <a:r>
              <a:rPr lang="en-US" altLang="zh-TW" b="1" dirty="0" smtClean="0">
                <a:solidFill>
                  <a:schemeClr val="bg1"/>
                </a:solidFill>
                <a:effectLst>
                  <a:outerShdw blurRad="38100" dist="38100" dir="2700000" algn="tl">
                    <a:srgbClr val="000000">
                      <a:alpha val="43137"/>
                    </a:srgbClr>
                  </a:outerShdw>
                </a:effectLst>
              </a:rPr>
              <a:t>Scripting</a:t>
            </a:r>
            <a:r>
              <a:rPr lang="zh-TW" altLang="en-US" b="1" dirty="0" smtClean="0">
                <a:solidFill>
                  <a:schemeClr val="bg1"/>
                </a:solidFill>
                <a:effectLst>
                  <a:outerShdw blurRad="38100" dist="38100" dir="2700000" algn="tl">
                    <a:srgbClr val="000000">
                      <a:alpha val="43137"/>
                    </a:srgbClr>
                  </a:outerShdw>
                </a:effectLst>
              </a:rPr>
              <a:t>類型</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700" b="1" dirty="0" smtClean="0">
                <a:solidFill>
                  <a:schemeClr val="bg1"/>
                </a:solidFill>
                <a:effectLst>
                  <a:outerShdw blurRad="38100" dist="38100" dir="2700000" algn="tl">
                    <a:srgbClr val="000000">
                      <a:alpha val="43137"/>
                    </a:srgbClr>
                  </a:outerShdw>
                </a:effectLst>
              </a:rPr>
              <a:t>https</a:t>
            </a:r>
            <a:r>
              <a:rPr lang="en-US" altLang="zh-TW" sz="2700" b="1" dirty="0">
                <a:solidFill>
                  <a:schemeClr val="bg1"/>
                </a:solidFill>
                <a:effectLst>
                  <a:outerShdw blurRad="38100" dist="38100" dir="2700000" algn="tl">
                    <a:srgbClr val="000000">
                      <a:alpha val="43137"/>
                    </a:srgbClr>
                  </a:outerShdw>
                </a:effectLst>
              </a:rPr>
              <a:t>://www.owasp.org/index.php/Types_of_Cross-Site_Scripting</a:t>
            </a:r>
            <a:endParaRPr lang="zh-TW" altLang="en-US" sz="2700" b="1" dirty="0">
              <a:solidFill>
                <a:schemeClr val="bg1"/>
              </a:solidFill>
              <a:effectLst>
                <a:outerShdw blurRad="38100" dist="38100" dir="2700000" algn="tl">
                  <a:srgbClr val="000000">
                    <a:alpha val="43137"/>
                  </a:srgbClr>
                </a:outerShdw>
              </a:effectLst>
            </a:endParaRPr>
          </a:p>
        </p:txBody>
      </p:sp>
      <p:pic>
        <p:nvPicPr>
          <p:cNvPr id="6" name="內容版面配置區 5"/>
          <p:cNvPicPr>
            <a:picLocks noGrp="1" noChangeAspect="1"/>
          </p:cNvPicPr>
          <p:nvPr>
            <p:ph idx="1"/>
          </p:nvPr>
        </p:nvPicPr>
        <p:blipFill>
          <a:blip r:embed="rId2"/>
          <a:stretch>
            <a:fillRect/>
          </a:stretch>
        </p:blipFill>
        <p:spPr>
          <a:xfrm>
            <a:off x="235536" y="1914517"/>
            <a:ext cx="1382078" cy="1193075"/>
          </a:xfrm>
          <a:prstGeom prst="rect">
            <a:avLst/>
          </a:prstGeom>
        </p:spPr>
      </p:pic>
      <p:pic>
        <p:nvPicPr>
          <p:cNvPr id="7" name="圖片 6"/>
          <p:cNvPicPr>
            <a:picLocks noChangeAspect="1"/>
          </p:cNvPicPr>
          <p:nvPr/>
        </p:nvPicPr>
        <p:blipFill>
          <a:blip r:embed="rId3"/>
          <a:stretch>
            <a:fillRect/>
          </a:stretch>
        </p:blipFill>
        <p:spPr>
          <a:xfrm>
            <a:off x="2021112" y="1759132"/>
            <a:ext cx="6765073" cy="5041037"/>
          </a:xfrm>
          <a:prstGeom prst="rect">
            <a:avLst/>
          </a:prstGeom>
        </p:spPr>
      </p:pic>
      <p:sp>
        <p:nvSpPr>
          <p:cNvPr id="8" name="矩形 7"/>
          <p:cNvSpPr/>
          <p:nvPr/>
        </p:nvSpPr>
        <p:spPr>
          <a:xfrm>
            <a:off x="174575" y="3327793"/>
            <a:ext cx="1707199" cy="1200329"/>
          </a:xfrm>
          <a:prstGeom prst="rect">
            <a:avLst/>
          </a:prstGeom>
        </p:spPr>
        <p:txBody>
          <a:bodyPr wrap="none">
            <a:spAutoFit/>
          </a:bodyPr>
          <a:lstStyle/>
          <a:p>
            <a:r>
              <a:rPr lang="zh-TW" altLang="en-US" dirty="0" smtClean="0"/>
              <a:t>本次課程會</a:t>
            </a:r>
            <a:endParaRPr lang="en-US" altLang="zh-TW" dirty="0" smtClean="0"/>
          </a:p>
          <a:p>
            <a:r>
              <a:rPr lang="zh-TW" altLang="en-US" dirty="0" smtClean="0"/>
              <a:t>測試</a:t>
            </a:r>
            <a:r>
              <a:rPr lang="en-US" altLang="zh-TW" dirty="0" smtClean="0"/>
              <a:t>DVWA</a:t>
            </a:r>
            <a:r>
              <a:rPr lang="zh-TW" altLang="en-US" dirty="0" smtClean="0"/>
              <a:t>平台</a:t>
            </a:r>
            <a:endParaRPr lang="en-US" altLang="zh-TW" dirty="0" smtClean="0"/>
          </a:p>
          <a:p>
            <a:r>
              <a:rPr lang="zh-TW" altLang="en-US" dirty="0" smtClean="0"/>
              <a:t>的這三種類型</a:t>
            </a:r>
            <a:endParaRPr lang="en-US" altLang="zh-TW" dirty="0" smtClean="0"/>
          </a:p>
          <a:p>
            <a:r>
              <a:rPr lang="zh-TW" altLang="en-US" dirty="0" smtClean="0"/>
              <a:t>之漏洞</a:t>
            </a:r>
            <a:endParaRPr lang="zh-TW" altLang="en-US" dirty="0"/>
          </a:p>
        </p:txBody>
      </p:sp>
      <p:sp>
        <p:nvSpPr>
          <p:cNvPr id="9" name="矩形 8"/>
          <p:cNvSpPr/>
          <p:nvPr/>
        </p:nvSpPr>
        <p:spPr>
          <a:xfrm>
            <a:off x="235536" y="4748323"/>
            <a:ext cx="1338828" cy="646331"/>
          </a:xfrm>
          <a:prstGeom prst="rect">
            <a:avLst/>
          </a:prstGeom>
        </p:spPr>
        <p:txBody>
          <a:bodyPr wrap="none">
            <a:spAutoFit/>
          </a:bodyPr>
          <a:lstStyle/>
          <a:p>
            <a:r>
              <a:rPr lang="zh-TW" altLang="en-US" dirty="0" smtClean="0"/>
              <a:t>請參考上述</a:t>
            </a:r>
            <a:endParaRPr lang="en-US" altLang="zh-TW" dirty="0" smtClean="0"/>
          </a:p>
          <a:p>
            <a:r>
              <a:rPr lang="zh-TW" altLang="en-US" dirty="0" smtClean="0"/>
              <a:t>網站的說明</a:t>
            </a:r>
            <a:endParaRPr lang="zh-TW" altLang="en-US" dirty="0"/>
          </a:p>
        </p:txBody>
      </p:sp>
    </p:spTree>
    <p:extLst>
      <p:ext uri="{BB962C8B-B14F-4D97-AF65-F5344CB8AC3E}">
        <p14:creationId xmlns:p14="http://schemas.microsoft.com/office/powerpoint/2010/main" val="21828799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98079"/>
            <a:ext cx="9144000" cy="763458"/>
          </a:xfrm>
          <a:solidFill>
            <a:schemeClr val="accent4">
              <a:lumMod val="50000"/>
            </a:schemeClr>
          </a:solidFill>
        </p:spPr>
        <p:txBody>
          <a:body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84148" y="1800124"/>
            <a:ext cx="7432401" cy="4312352"/>
          </a:xfrm>
          <a:prstGeom prst="rect">
            <a:avLst/>
          </a:prstGeom>
        </p:spPr>
      </p:pic>
      <p:sp>
        <p:nvSpPr>
          <p:cNvPr id="7" name="向右箭號 6"/>
          <p:cNvSpPr/>
          <p:nvPr/>
        </p:nvSpPr>
        <p:spPr>
          <a:xfrm>
            <a:off x="0" y="5272216"/>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t>點選</a:t>
            </a:r>
            <a:endParaRPr lang="zh-TW" altLang="en-US" dirty="0"/>
          </a:p>
        </p:txBody>
      </p:sp>
      <p:sp>
        <p:nvSpPr>
          <p:cNvPr id="8" name="圓角矩形 7"/>
          <p:cNvSpPr/>
          <p:nvPr/>
        </p:nvSpPr>
        <p:spPr>
          <a:xfrm>
            <a:off x="6507893" y="3029829"/>
            <a:ext cx="1647568" cy="8337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smtClean="0">
                <a:solidFill>
                  <a:prstClr val="black"/>
                </a:solidFill>
                <a:latin typeface="Calibri"/>
                <a:ea typeface="新細明體" panose="02020500000000000000" pitchFamily="18" charset="-120"/>
              </a:rPr>
              <a:t>正</a:t>
            </a:r>
            <a:r>
              <a:rPr lang="zh-TW" altLang="en-US" kern="0" dirty="0">
                <a:solidFill>
                  <a:prstClr val="black"/>
                </a:solidFill>
                <a:latin typeface="Calibri"/>
                <a:ea typeface="新細明體" panose="02020500000000000000" pitchFamily="18" charset="-120"/>
              </a:rPr>
              <a:t>常</a:t>
            </a:r>
            <a:r>
              <a:rPr kumimoji="0" lang="zh-TW" altLang="en-US"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輸入   </a:t>
            </a:r>
            <a:endPar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Taiwan No 1</a:t>
            </a:r>
          </a:p>
        </p:txBody>
      </p:sp>
      <p:sp>
        <p:nvSpPr>
          <p:cNvPr id="11" name="矩形圖說文字 10"/>
          <p:cNvSpPr/>
          <p:nvPr/>
        </p:nvSpPr>
        <p:spPr>
          <a:xfrm>
            <a:off x="4135394" y="3496962"/>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要輸入你的名字</a:t>
            </a:r>
            <a:endParaRPr lang="zh-TW" altLang="en-US" dirty="0"/>
          </a:p>
        </p:txBody>
      </p:sp>
      <p:sp>
        <p:nvSpPr>
          <p:cNvPr id="12" name="圓角矩形 11"/>
          <p:cNvSpPr/>
          <p:nvPr/>
        </p:nvSpPr>
        <p:spPr>
          <a:xfrm>
            <a:off x="6507893" y="4154294"/>
            <a:ext cx="1647568" cy="8337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a:solidFill>
                  <a:prstClr val="black"/>
                </a:solidFill>
                <a:latin typeface="Calibri"/>
                <a:ea typeface="新細明體" panose="02020500000000000000" pitchFamily="18" charset="-120"/>
              </a:rPr>
              <a:t>不</a:t>
            </a:r>
            <a:r>
              <a:rPr lang="zh-TW" altLang="en-US" kern="0" dirty="0" smtClean="0">
                <a:solidFill>
                  <a:prstClr val="black"/>
                </a:solidFill>
                <a:latin typeface="Calibri"/>
                <a:ea typeface="新細明體" panose="02020500000000000000" pitchFamily="18" charset="-120"/>
              </a:rPr>
              <a:t>正常</a:t>
            </a:r>
            <a:r>
              <a:rPr kumimoji="0" lang="zh-TW" altLang="en-US"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輸入   </a:t>
            </a:r>
            <a:endPar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smtClean="0">
                <a:solidFill>
                  <a:prstClr val="black"/>
                </a:solidFill>
                <a:latin typeface="Calibri"/>
                <a:ea typeface="新細明體" panose="02020500000000000000" pitchFamily="18" charset="-120"/>
              </a:rPr>
              <a:t>會怎</a:t>
            </a:r>
            <a:r>
              <a:rPr lang="zh-TW" altLang="en-US" kern="0" dirty="0">
                <a:solidFill>
                  <a:prstClr val="black"/>
                </a:solidFill>
                <a:latin typeface="Calibri"/>
                <a:ea typeface="新細明體" panose="02020500000000000000" pitchFamily="18" charset="-120"/>
              </a:rPr>
              <a:t>樣</a:t>
            </a:r>
            <a:endPar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6009293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1807181"/>
            <a:ext cx="7854477" cy="2830722"/>
          </a:xfrm>
          <a:prstGeom prst="rect">
            <a:avLst/>
          </a:prstGeom>
        </p:spPr>
      </p:pic>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正常</a:t>
            </a:r>
            <a:r>
              <a:rPr lang="zh-TW" altLang="en-US" sz="2600" kern="0" dirty="0" smtClean="0">
                <a:solidFill>
                  <a:schemeClr val="bg1"/>
                </a:solidFill>
                <a:latin typeface="Calibri"/>
              </a:rPr>
              <a:t>輸入      </a:t>
            </a:r>
            <a:r>
              <a:rPr lang="en-US" altLang="zh-TW" sz="2600" kern="0" dirty="0" smtClean="0">
                <a:solidFill>
                  <a:schemeClr val="bg1"/>
                </a:solidFill>
                <a:latin typeface="Calibri"/>
              </a:rPr>
              <a:t>Taiwan </a:t>
            </a:r>
            <a:r>
              <a:rPr lang="en-US" altLang="zh-TW" sz="2600" kern="0" dirty="0">
                <a:solidFill>
                  <a:schemeClr val="bg1"/>
                </a:solidFill>
                <a:latin typeface="Calibri"/>
              </a:rPr>
              <a:t>No </a:t>
            </a:r>
            <a:r>
              <a:rPr lang="en-US" altLang="zh-TW" sz="2600" kern="0" dirty="0" smtClean="0">
                <a:solidFill>
                  <a:schemeClr val="bg1"/>
                </a:solidFill>
                <a:latin typeface="Calibri"/>
              </a:rPr>
              <a:t>1</a:t>
            </a:r>
            <a:endParaRPr lang="en-US" altLang="zh-TW" sz="2600" kern="0" dirty="0">
              <a:solidFill>
                <a:schemeClr val="bg1"/>
              </a:solidFill>
              <a:latin typeface="Calibri"/>
            </a:endParaRPr>
          </a:p>
        </p:txBody>
      </p:sp>
    </p:spTree>
    <p:extLst>
      <p:ext uri="{BB962C8B-B14F-4D97-AF65-F5344CB8AC3E}">
        <p14:creationId xmlns:p14="http://schemas.microsoft.com/office/powerpoint/2010/main" val="3686631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smtClean="0">
                <a:solidFill>
                  <a:schemeClr val="bg1"/>
                </a:solidFill>
                <a:latin typeface="Calibri"/>
                <a:sym typeface="Wingdings" panose="05000000000000000000" pitchFamily="2" charset="2"/>
              </a:rPr>
              <a:t>html</a:t>
            </a:r>
            <a:r>
              <a:rPr lang="zh-TW" altLang="en-US" sz="2600" kern="0" dirty="0" smtClean="0">
                <a:solidFill>
                  <a:schemeClr val="bg1"/>
                </a:solidFill>
                <a:latin typeface="Calibri"/>
                <a:sym typeface="Wingdings" panose="05000000000000000000" pitchFamily="2" charset="2"/>
              </a:rPr>
              <a:t>語法</a:t>
            </a:r>
            <a:r>
              <a:rPr lang="zh-TW" altLang="en-US" sz="2600" kern="0" dirty="0" smtClean="0">
                <a:solidFill>
                  <a:schemeClr val="bg1"/>
                </a:solidFill>
                <a:latin typeface="Calibri"/>
              </a:rPr>
              <a:t> </a:t>
            </a:r>
            <a:r>
              <a:rPr lang="en-US" altLang="zh-TW" sz="2600" kern="0" dirty="0">
                <a:solidFill>
                  <a:schemeClr val="bg1"/>
                </a:solidFill>
                <a:latin typeface="Calibri"/>
                <a:sym typeface="Wingdings" panose="05000000000000000000" pitchFamily="2" charset="2"/>
              </a:rPr>
              <a:t></a:t>
            </a:r>
            <a:r>
              <a:rPr lang="zh-TW" altLang="en-US" sz="2600" kern="0" dirty="0" smtClean="0">
                <a:solidFill>
                  <a:schemeClr val="bg1"/>
                </a:solidFill>
                <a:latin typeface="Calibri"/>
              </a:rPr>
              <a:t>    </a:t>
            </a:r>
            <a:r>
              <a:rPr lang="en-US" altLang="zh-TW" sz="2600" kern="0" dirty="0" smtClean="0">
                <a:solidFill>
                  <a:schemeClr val="bg1"/>
                </a:solidFill>
                <a:latin typeface="Calibri"/>
              </a:rPr>
              <a:t>&lt;b&gt;Taiwan </a:t>
            </a:r>
            <a:r>
              <a:rPr lang="en-US" altLang="zh-TW" sz="2600" kern="0" dirty="0">
                <a:solidFill>
                  <a:schemeClr val="bg1"/>
                </a:solidFill>
                <a:latin typeface="Calibri"/>
              </a:rPr>
              <a:t>No </a:t>
            </a:r>
            <a:r>
              <a:rPr lang="en-US" altLang="zh-TW" sz="2600" kern="0" dirty="0" smtClean="0">
                <a:solidFill>
                  <a:schemeClr val="bg1"/>
                </a:solidFill>
                <a:latin typeface="Calibri"/>
              </a:rPr>
              <a:t>1&lt;/b</a:t>
            </a:r>
            <a:r>
              <a:rPr lang="en-US" altLang="zh-TW" sz="2600" kern="0" dirty="0">
                <a:solidFill>
                  <a:schemeClr val="bg1"/>
                </a:solidFill>
                <a:latin typeface="Calibri"/>
              </a:rPr>
              <a:t>&gt;</a:t>
            </a:r>
          </a:p>
        </p:txBody>
      </p:sp>
      <p:pic>
        <p:nvPicPr>
          <p:cNvPr id="3" name="內容版面配置區 2"/>
          <p:cNvPicPr>
            <a:picLocks noGrp="1" noChangeAspect="1"/>
          </p:cNvPicPr>
          <p:nvPr>
            <p:ph idx="1"/>
          </p:nvPr>
        </p:nvPicPr>
        <p:blipFill>
          <a:blip r:embed="rId2"/>
          <a:stretch>
            <a:fillRect/>
          </a:stretch>
        </p:blipFill>
        <p:spPr>
          <a:xfrm>
            <a:off x="666552" y="2043356"/>
            <a:ext cx="7624655" cy="2849920"/>
          </a:xfrm>
          <a:prstGeom prst="rect">
            <a:avLst/>
          </a:prstGeom>
        </p:spPr>
      </p:pic>
      <p:sp>
        <p:nvSpPr>
          <p:cNvPr id="4" name="橢圓 3"/>
          <p:cNvSpPr/>
          <p:nvPr/>
        </p:nvSpPr>
        <p:spPr>
          <a:xfrm>
            <a:off x="1556951" y="4184822"/>
            <a:ext cx="1037968" cy="403654"/>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圖說文字 7"/>
          <p:cNvSpPr/>
          <p:nvPr/>
        </p:nvSpPr>
        <p:spPr>
          <a:xfrm>
            <a:off x="2487826" y="4709984"/>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變成是   粗體字</a:t>
            </a:r>
            <a:endParaRPr lang="zh-TW" altLang="en-US" dirty="0"/>
          </a:p>
        </p:txBody>
      </p:sp>
      <p:sp>
        <p:nvSpPr>
          <p:cNvPr id="5" name="矩形 4"/>
          <p:cNvSpPr/>
          <p:nvPr/>
        </p:nvSpPr>
        <p:spPr>
          <a:xfrm>
            <a:off x="6755927" y="5787509"/>
            <a:ext cx="721672" cy="369332"/>
          </a:xfrm>
          <a:prstGeom prst="rect">
            <a:avLst/>
          </a:prstGeom>
        </p:spPr>
        <p:txBody>
          <a:bodyPr wrap="none">
            <a:spAutoFit/>
          </a:bodyPr>
          <a:lstStyle/>
          <a:p>
            <a:pPr algn="ctr"/>
            <a:r>
              <a:rPr lang="zh-TW" altLang="en-US" dirty="0" smtClean="0"/>
              <a:t>成功</a:t>
            </a:r>
            <a:r>
              <a:rPr lang="en-US" altLang="zh-TW" dirty="0" smtClean="0"/>
              <a:t>!</a:t>
            </a:r>
            <a:endParaRPr lang="zh-TW" altLang="en-US" dirty="0"/>
          </a:p>
        </p:txBody>
      </p:sp>
    </p:spTree>
    <p:extLst>
      <p:ext uri="{BB962C8B-B14F-4D97-AF65-F5344CB8AC3E}">
        <p14:creationId xmlns:p14="http://schemas.microsoft.com/office/powerpoint/2010/main" val="28200174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p:cNvPicPr>
            <a:picLocks noGrp="1" noChangeAspect="1"/>
          </p:cNvPicPr>
          <p:nvPr>
            <p:ph idx="1"/>
          </p:nvPr>
        </p:nvPicPr>
        <p:blipFill>
          <a:blip r:embed="rId2"/>
          <a:stretch>
            <a:fillRect/>
          </a:stretch>
        </p:blipFill>
        <p:spPr>
          <a:xfrm>
            <a:off x="725452" y="1821894"/>
            <a:ext cx="7710158" cy="3063143"/>
          </a:xfrm>
          <a:prstGeom prst="rect">
            <a:avLst/>
          </a:prstGeom>
        </p:spPr>
      </p:pic>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smtClean="0">
                <a:solidFill>
                  <a:schemeClr val="bg1"/>
                </a:solidFill>
                <a:latin typeface="Calibri"/>
                <a:sym typeface="Wingdings" panose="05000000000000000000" pitchFamily="2" charset="2"/>
              </a:rPr>
              <a:t>html</a:t>
            </a:r>
            <a:r>
              <a:rPr lang="zh-TW" altLang="en-US" sz="2600" kern="0" dirty="0" smtClean="0">
                <a:solidFill>
                  <a:schemeClr val="bg1"/>
                </a:solidFill>
                <a:latin typeface="Calibri"/>
                <a:sym typeface="Wingdings" panose="05000000000000000000" pitchFamily="2" charset="2"/>
              </a:rPr>
              <a:t>語法</a:t>
            </a:r>
            <a:r>
              <a:rPr lang="zh-TW" altLang="en-US" sz="2600" kern="0" dirty="0" smtClean="0">
                <a:solidFill>
                  <a:schemeClr val="bg1"/>
                </a:solidFill>
                <a:latin typeface="Calibri"/>
              </a:rPr>
              <a:t> </a:t>
            </a:r>
            <a:r>
              <a:rPr lang="en-US" altLang="zh-TW" sz="2600" kern="0" dirty="0">
                <a:solidFill>
                  <a:schemeClr val="bg1"/>
                </a:solidFill>
                <a:latin typeface="Calibri"/>
                <a:sym typeface="Wingdings" panose="05000000000000000000" pitchFamily="2" charset="2"/>
              </a:rPr>
              <a:t></a:t>
            </a:r>
            <a:r>
              <a:rPr lang="zh-TW" altLang="en-US" sz="2600" kern="0" dirty="0" smtClean="0">
                <a:solidFill>
                  <a:schemeClr val="bg1"/>
                </a:solidFill>
                <a:latin typeface="Calibri"/>
              </a:rPr>
              <a:t>    </a:t>
            </a:r>
            <a:r>
              <a:rPr lang="en-US" altLang="zh-TW" sz="2600" kern="0" dirty="0">
                <a:solidFill>
                  <a:schemeClr val="bg1"/>
                </a:solidFill>
                <a:latin typeface="Calibri"/>
              </a:rPr>
              <a:t>&lt;marquee</a:t>
            </a:r>
            <a:r>
              <a:rPr lang="en-US" altLang="zh-TW" sz="2600" kern="0" dirty="0" smtClean="0">
                <a:solidFill>
                  <a:schemeClr val="bg1"/>
                </a:solidFill>
                <a:latin typeface="Calibri"/>
              </a:rPr>
              <a:t>&gt;</a:t>
            </a:r>
            <a:r>
              <a:rPr lang="zh-TW" altLang="en-US" sz="2600" kern="0" dirty="0" smtClean="0">
                <a:solidFill>
                  <a:schemeClr val="bg1"/>
                </a:solidFill>
                <a:latin typeface="Calibri"/>
              </a:rPr>
              <a:t>人生走馬燈</a:t>
            </a:r>
            <a:r>
              <a:rPr lang="en-US" altLang="zh-TW" sz="2600" kern="0" dirty="0">
                <a:solidFill>
                  <a:schemeClr val="bg1"/>
                </a:solidFill>
                <a:latin typeface="Calibri"/>
              </a:rPr>
              <a:t>&lt;/marquee&gt;</a:t>
            </a:r>
          </a:p>
        </p:txBody>
      </p:sp>
      <p:sp>
        <p:nvSpPr>
          <p:cNvPr id="4" name="橢圓 3"/>
          <p:cNvSpPr/>
          <p:nvPr/>
        </p:nvSpPr>
        <p:spPr>
          <a:xfrm>
            <a:off x="4827373" y="4143633"/>
            <a:ext cx="1037968" cy="403654"/>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圖說文字 7"/>
          <p:cNvSpPr/>
          <p:nvPr/>
        </p:nvSpPr>
        <p:spPr>
          <a:xfrm>
            <a:off x="5132172" y="4804933"/>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會動的   跑馬燈</a:t>
            </a:r>
            <a:endParaRPr lang="zh-TW" altLang="en-US" dirty="0"/>
          </a:p>
        </p:txBody>
      </p:sp>
      <p:sp>
        <p:nvSpPr>
          <p:cNvPr id="5" name="矩形 4"/>
          <p:cNvSpPr/>
          <p:nvPr/>
        </p:nvSpPr>
        <p:spPr>
          <a:xfrm>
            <a:off x="6755927" y="5787509"/>
            <a:ext cx="721672" cy="369332"/>
          </a:xfrm>
          <a:prstGeom prst="rect">
            <a:avLst/>
          </a:prstGeom>
        </p:spPr>
        <p:txBody>
          <a:bodyPr wrap="none">
            <a:spAutoFit/>
          </a:bodyPr>
          <a:lstStyle/>
          <a:p>
            <a:pPr algn="ctr"/>
            <a:r>
              <a:rPr lang="zh-TW" altLang="en-US" dirty="0" smtClean="0"/>
              <a:t>成功</a:t>
            </a:r>
            <a:r>
              <a:rPr lang="en-US" altLang="zh-TW" dirty="0" smtClean="0"/>
              <a:t>!</a:t>
            </a:r>
            <a:endParaRPr lang="zh-TW" altLang="en-US" dirty="0"/>
          </a:p>
        </p:txBody>
      </p:sp>
    </p:spTree>
    <p:extLst>
      <p:ext uri="{BB962C8B-B14F-4D97-AF65-F5344CB8AC3E}">
        <p14:creationId xmlns:p14="http://schemas.microsoft.com/office/powerpoint/2010/main" val="14537839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31802" t="16196" r="31892" b="47879"/>
          <a:stretch/>
        </p:blipFill>
        <p:spPr>
          <a:xfrm>
            <a:off x="648970" y="2134190"/>
            <a:ext cx="7002162" cy="3753023"/>
          </a:xfrm>
          <a:prstGeom prst="rect">
            <a:avLst/>
          </a:prstGeom>
        </p:spPr>
      </p:pic>
      <p:sp>
        <p:nvSpPr>
          <p:cNvPr id="7" name="標題 1"/>
          <p:cNvSpPr txBox="1">
            <a:spLocks/>
          </p:cNvSpPr>
          <p:nvPr/>
        </p:nvSpPr>
        <p:spPr>
          <a:xfrm>
            <a:off x="0" y="398078"/>
            <a:ext cx="9144000" cy="1307154"/>
          </a:xfrm>
          <a:prstGeom prst="rect">
            <a:avLst/>
          </a:prstGeom>
          <a:solidFill>
            <a:schemeClr val="accent4">
              <a:lumMod val="5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a:p>
            <a:r>
              <a:rPr lang="en-US" altLang="zh-TW" sz="2600" kern="0" dirty="0">
                <a:solidFill>
                  <a:schemeClr val="bg1"/>
                </a:solidFill>
                <a:latin typeface="Calibri"/>
                <a:sym typeface="Wingdings" panose="05000000000000000000" pitchFamily="2" charset="2"/>
              </a:rPr>
              <a:t> </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rPr>
              <a:t>    </a:t>
            </a:r>
            <a:r>
              <a:rPr lang="en-US" altLang="zh-TW" sz="2600" kern="0" dirty="0" smtClean="0">
                <a:solidFill>
                  <a:schemeClr val="bg1"/>
                </a:solidFill>
                <a:latin typeface="Calibri"/>
              </a:rPr>
              <a:t>&lt;SCRIPT&gt;alert(“happy hacking”)&lt;/</a:t>
            </a:r>
            <a:r>
              <a:rPr lang="en-US" altLang="zh-TW" sz="2600" kern="0" dirty="0">
                <a:solidFill>
                  <a:schemeClr val="bg1"/>
                </a:solidFill>
                <a:latin typeface="Calibri"/>
              </a:rPr>
              <a:t>script&gt;</a:t>
            </a:r>
          </a:p>
        </p:txBody>
      </p:sp>
      <p:sp>
        <p:nvSpPr>
          <p:cNvPr id="11" name="矩形 10"/>
          <p:cNvSpPr/>
          <p:nvPr/>
        </p:nvSpPr>
        <p:spPr>
          <a:xfrm>
            <a:off x="2391272" y="2134190"/>
            <a:ext cx="6269473" cy="1077218"/>
          </a:xfrm>
          <a:prstGeom prst="rect">
            <a:avLst/>
          </a:prstGeom>
          <a:solidFill>
            <a:srgbClr val="FFFF00"/>
          </a:solidFill>
        </p:spPr>
        <p:txBody>
          <a:bodyPr wrap="none">
            <a:spAutoFit/>
          </a:bodyPr>
          <a:lstStyle/>
          <a:p>
            <a:r>
              <a:rPr lang="en-US" altLang="zh-TW" sz="3200" dirty="0" smtClean="0"/>
              <a:t>Google Chrome </a:t>
            </a:r>
            <a:r>
              <a:rPr lang="zh-TW" altLang="en-US" sz="3200" dirty="0" smtClean="0"/>
              <a:t>瀏覽器有保護機制</a:t>
            </a:r>
            <a:r>
              <a:rPr lang="en-US" altLang="zh-TW" sz="3200" dirty="0" smtClean="0"/>
              <a:t>:</a:t>
            </a:r>
          </a:p>
          <a:p>
            <a:r>
              <a:rPr lang="en-US" altLang="zh-TW" sz="3200" dirty="0" smtClean="0"/>
              <a:t>Google Chrome XSS audit filter</a:t>
            </a:r>
            <a:endParaRPr lang="zh-TW" altLang="en-US" sz="3200" dirty="0"/>
          </a:p>
        </p:txBody>
      </p:sp>
      <p:sp>
        <p:nvSpPr>
          <p:cNvPr id="9" name="矩形 8"/>
          <p:cNvSpPr/>
          <p:nvPr/>
        </p:nvSpPr>
        <p:spPr>
          <a:xfrm>
            <a:off x="996778" y="5074508"/>
            <a:ext cx="2141838" cy="329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8631" y="4648200"/>
            <a:ext cx="928147" cy="11821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t>保護機制</a:t>
            </a:r>
            <a:endParaRPr lang="zh-TW" altLang="en-US"/>
          </a:p>
        </p:txBody>
      </p:sp>
      <p:pic>
        <p:nvPicPr>
          <p:cNvPr id="13" name="圖片 12"/>
          <p:cNvPicPr>
            <a:picLocks noChangeAspect="1"/>
          </p:cNvPicPr>
          <p:nvPr/>
        </p:nvPicPr>
        <p:blipFill>
          <a:blip r:embed="rId3"/>
          <a:stretch>
            <a:fillRect/>
          </a:stretch>
        </p:blipFill>
        <p:spPr>
          <a:xfrm>
            <a:off x="4303304" y="4508977"/>
            <a:ext cx="4727141" cy="2262525"/>
          </a:xfrm>
          <a:prstGeom prst="rect">
            <a:avLst/>
          </a:prstGeom>
        </p:spPr>
      </p:pic>
      <p:sp>
        <p:nvSpPr>
          <p:cNvPr id="2" name="矩形 1"/>
          <p:cNvSpPr/>
          <p:nvPr/>
        </p:nvSpPr>
        <p:spPr>
          <a:xfrm>
            <a:off x="1053212" y="5458779"/>
            <a:ext cx="2875915" cy="1077218"/>
          </a:xfrm>
          <a:prstGeom prst="rect">
            <a:avLst/>
          </a:prstGeom>
        </p:spPr>
        <p:txBody>
          <a:bodyPr wrap="none">
            <a:spAutoFit/>
          </a:bodyPr>
          <a:lstStyle/>
          <a:p>
            <a:r>
              <a:rPr lang="en-US" altLang="zh-TW" sz="3200" dirty="0" smtClean="0"/>
              <a:t>Google Chrome </a:t>
            </a:r>
          </a:p>
          <a:p>
            <a:r>
              <a:rPr lang="en-US" altLang="zh-TW" sz="3200" dirty="0" smtClean="0"/>
              <a:t>XSS auditor</a:t>
            </a:r>
            <a:endParaRPr lang="zh-TW" altLang="en-US" sz="3200" dirty="0"/>
          </a:p>
        </p:txBody>
      </p:sp>
      <p:sp>
        <p:nvSpPr>
          <p:cNvPr id="14" name="矩形 13"/>
          <p:cNvSpPr/>
          <p:nvPr/>
        </p:nvSpPr>
        <p:spPr>
          <a:xfrm>
            <a:off x="160660" y="1768014"/>
            <a:ext cx="1785104" cy="523220"/>
          </a:xfrm>
          <a:prstGeom prst="rect">
            <a:avLst/>
          </a:prstGeom>
        </p:spPr>
        <p:txBody>
          <a:bodyPr wrap="none">
            <a:spAutoFit/>
          </a:bodyPr>
          <a:lstStyle/>
          <a:p>
            <a:r>
              <a:rPr lang="en-US" altLang="zh-TW" sz="2800" dirty="0" smtClean="0"/>
              <a:t>Chrome 61</a:t>
            </a:r>
            <a:endParaRPr lang="zh-TW" altLang="en-US" sz="2800" dirty="0"/>
          </a:p>
        </p:txBody>
      </p:sp>
      <p:sp>
        <p:nvSpPr>
          <p:cNvPr id="10" name="矩形 9"/>
          <p:cNvSpPr/>
          <p:nvPr/>
        </p:nvSpPr>
        <p:spPr>
          <a:xfrm>
            <a:off x="3696404" y="3211408"/>
            <a:ext cx="4342022" cy="646331"/>
          </a:xfrm>
          <a:prstGeom prst="rect">
            <a:avLst/>
          </a:prstGeom>
          <a:solidFill>
            <a:schemeClr val="tx1"/>
          </a:solidFill>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被</a:t>
            </a:r>
            <a:r>
              <a:rPr lang="en-US" altLang="zh-TW" sz="3600" b="1" dirty="0" smtClean="0">
                <a:solidFill>
                  <a:srgbClr val="FFFF00"/>
                </a:solidFill>
                <a:effectLst>
                  <a:outerShdw blurRad="38100" dist="38100" dir="2700000" algn="tl">
                    <a:srgbClr val="000000">
                      <a:alpha val="43137"/>
                    </a:srgbClr>
                  </a:outerShdw>
                </a:effectLst>
              </a:rPr>
              <a:t>Chrome 61</a:t>
            </a:r>
            <a:r>
              <a:rPr lang="en-US" altLang="zh-TW" sz="3600" b="1" kern="0" dirty="0">
                <a:solidFill>
                  <a:srgbClr val="FFFF00"/>
                </a:solidFill>
                <a:effectLst>
                  <a:outerShdw blurRad="38100" dist="38100" dir="2700000" algn="tl">
                    <a:srgbClr val="000000">
                      <a:alpha val="43137"/>
                    </a:srgbClr>
                  </a:outerShdw>
                </a:effectLst>
                <a:sym typeface="Wingdings" panose="05000000000000000000" pitchFamily="2" charset="2"/>
              </a:rPr>
              <a:t>  </a:t>
            </a:r>
            <a:r>
              <a:rPr lang="zh-TW" altLang="en-US" sz="3600" b="1" kern="0" dirty="0" smtClean="0">
                <a:solidFill>
                  <a:srgbClr val="FFFF00"/>
                </a:solidFill>
                <a:effectLst>
                  <a:outerShdw blurRad="38100" dist="38100" dir="2700000" algn="tl">
                    <a:srgbClr val="000000">
                      <a:alpha val="43137"/>
                    </a:srgbClr>
                  </a:outerShdw>
                </a:effectLst>
                <a:sym typeface="Wingdings" panose="05000000000000000000" pitchFamily="2" charset="2"/>
              </a:rPr>
              <a:t>擋</a:t>
            </a:r>
            <a:r>
              <a:rPr lang="zh-TW" altLang="en-US" sz="3600" b="1" kern="0" dirty="0">
                <a:solidFill>
                  <a:srgbClr val="FFFF00"/>
                </a:solidFill>
                <a:effectLst>
                  <a:outerShdw blurRad="38100" dist="38100" dir="2700000" algn="tl">
                    <a:srgbClr val="000000">
                      <a:alpha val="43137"/>
                    </a:srgbClr>
                  </a:outerShdw>
                </a:effectLst>
                <a:sym typeface="Wingdings" panose="05000000000000000000" pitchFamily="2" charset="2"/>
              </a:rPr>
              <a:t>掉了</a:t>
            </a:r>
            <a:r>
              <a:rPr lang="en-US" altLang="zh-TW" sz="3600" b="1" kern="0" dirty="0">
                <a:solidFill>
                  <a:srgbClr val="FFFF00"/>
                </a:solidFill>
                <a:effectLst>
                  <a:outerShdw blurRad="38100" dist="38100" dir="2700000" algn="tl">
                    <a:srgbClr val="000000">
                      <a:alpha val="43137"/>
                    </a:srgbClr>
                  </a:outerShdw>
                </a:effectLst>
                <a:sym typeface="Wingdings" panose="05000000000000000000" pitchFamily="2" charset="2"/>
              </a:rPr>
              <a:t>! </a:t>
            </a:r>
            <a:endParaRPr lang="zh-TW" altLang="en-US" sz="3600" dirty="0">
              <a:solidFill>
                <a:srgbClr val="FFFF00"/>
              </a:solidFill>
            </a:endParaRPr>
          </a:p>
        </p:txBody>
      </p:sp>
    </p:spTree>
    <p:extLst>
      <p:ext uri="{BB962C8B-B14F-4D97-AF65-F5344CB8AC3E}">
        <p14:creationId xmlns:p14="http://schemas.microsoft.com/office/powerpoint/2010/main" val="29051238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2875" y="-57150"/>
            <a:ext cx="92868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Reflected Cross Site Scripting exploitation</a:t>
            </a:r>
          </a:p>
          <a:p>
            <a:pPr algn="ctr"/>
            <a:r>
              <a:rPr lang="en-US" altLang="zh-TW" sz="6600" dirty="0" smtClean="0"/>
              <a:t>in DVWA</a:t>
            </a:r>
          </a:p>
          <a:p>
            <a:pPr algn="ctr"/>
            <a:r>
              <a:rPr lang="zh-TW" altLang="en-US" sz="4400" dirty="0" smtClean="0">
                <a:solidFill>
                  <a:srgbClr val="FFFF00"/>
                </a:solidFill>
              </a:rPr>
              <a:t>全部殘念</a:t>
            </a:r>
            <a:r>
              <a:rPr lang="en-US" altLang="zh-TW" sz="4400" dirty="0" smtClean="0">
                <a:solidFill>
                  <a:srgbClr val="FFFF00"/>
                </a:solidFill>
              </a:rPr>
              <a:t>2017.10.10</a:t>
            </a:r>
          </a:p>
          <a:p>
            <a:pPr algn="ctr"/>
            <a:r>
              <a:rPr lang="zh-TW" altLang="en-US" sz="4400" dirty="0" smtClean="0">
                <a:solidFill>
                  <a:srgbClr val="FFFF00"/>
                </a:solidFill>
              </a:rPr>
              <a:t>偉大的</a:t>
            </a:r>
            <a:r>
              <a:rPr lang="en-US" altLang="zh-TW" sz="4400" dirty="0" smtClean="0">
                <a:solidFill>
                  <a:srgbClr val="FFFF00"/>
                </a:solidFill>
              </a:rPr>
              <a:t>Chrome 61</a:t>
            </a:r>
          </a:p>
          <a:p>
            <a:pPr algn="ctr"/>
            <a:r>
              <a:rPr lang="zh-TW" altLang="en-US" sz="4400" dirty="0" smtClean="0">
                <a:solidFill>
                  <a:srgbClr val="FFFF00"/>
                </a:solidFill>
              </a:rPr>
              <a:t>如何</a:t>
            </a:r>
            <a:r>
              <a:rPr lang="en-US" altLang="zh-TW" sz="4400" dirty="0" smtClean="0">
                <a:solidFill>
                  <a:srgbClr val="FFFF00"/>
                </a:solidFill>
              </a:rPr>
              <a:t>bypass</a:t>
            </a:r>
            <a:r>
              <a:rPr lang="zh-TW" altLang="en-US" sz="4400" dirty="0" smtClean="0">
                <a:solidFill>
                  <a:srgbClr val="FFFF00"/>
                </a:solidFill>
              </a:rPr>
              <a:t>或關掉</a:t>
            </a:r>
            <a:r>
              <a:rPr lang="en-US" altLang="zh-TW" sz="4400" dirty="0" smtClean="0">
                <a:solidFill>
                  <a:srgbClr val="FFFF00"/>
                </a:solidFill>
              </a:rPr>
              <a:t>XSS</a:t>
            </a:r>
            <a:r>
              <a:rPr lang="zh-TW" altLang="en-US" sz="4400" dirty="0" smtClean="0">
                <a:solidFill>
                  <a:srgbClr val="FFFF00"/>
                </a:solidFill>
              </a:rPr>
              <a:t> </a:t>
            </a:r>
            <a:r>
              <a:rPr lang="en-US" altLang="zh-TW" sz="4400" dirty="0" smtClean="0">
                <a:solidFill>
                  <a:srgbClr val="FFFF00"/>
                </a:solidFill>
              </a:rPr>
              <a:t>Auditor??</a:t>
            </a:r>
          </a:p>
        </p:txBody>
      </p:sp>
    </p:spTree>
    <p:extLst>
      <p:ext uri="{BB962C8B-B14F-4D97-AF65-F5344CB8AC3E}">
        <p14:creationId xmlns:p14="http://schemas.microsoft.com/office/powerpoint/2010/main" val="25664775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0" y="365126"/>
            <a:ext cx="9144000" cy="1010593"/>
          </a:xfrm>
          <a:solidFill>
            <a:schemeClr val="accent4">
              <a:lumMod val="50000"/>
            </a:schemeClr>
          </a:solidFill>
        </p:spPr>
        <p:txBody>
          <a:bodyPr>
            <a:normAutofit fontScale="90000"/>
          </a:bodyPr>
          <a:lstStyle/>
          <a:p>
            <a:r>
              <a:rPr lang="en-US" altLang="zh-TW" dirty="0" smtClean="0">
                <a:solidFill>
                  <a:schemeClr val="bg1"/>
                </a:solidFill>
              </a:rPr>
              <a:t>1</a:t>
            </a:r>
            <a:r>
              <a:rPr lang="en-US" altLang="zh-TW" dirty="0">
                <a:solidFill>
                  <a:schemeClr val="bg1"/>
                </a:solidFill>
              </a:rPr>
              <a:t>.</a:t>
            </a:r>
            <a:r>
              <a:rPr lang="zh-TW" altLang="en-US" dirty="0">
                <a:solidFill>
                  <a:schemeClr val="bg1"/>
                </a:solidFill>
              </a:rPr>
              <a:t>直接安裝</a:t>
            </a:r>
            <a:r>
              <a:rPr lang="en-US" altLang="zh-TW" dirty="0">
                <a:solidFill>
                  <a:schemeClr val="bg1"/>
                </a:solidFill>
              </a:rPr>
              <a:t>Firefox</a:t>
            </a:r>
            <a:r>
              <a:rPr lang="zh-TW" altLang="en-US" dirty="0">
                <a:solidFill>
                  <a:schemeClr val="bg1"/>
                </a:solidFill>
              </a:rPr>
              <a:t>，不會擋</a:t>
            </a:r>
            <a:r>
              <a:rPr lang="en-US" altLang="zh-TW" dirty="0">
                <a:solidFill>
                  <a:schemeClr val="bg1"/>
                </a:solidFill>
              </a:rPr>
              <a:t>XSS Attack</a:t>
            </a:r>
            <a:br>
              <a:rPr lang="en-US" altLang="zh-TW" dirty="0">
                <a:solidFill>
                  <a:schemeClr val="bg1"/>
                </a:solidFill>
              </a:rPr>
            </a:br>
            <a:r>
              <a:rPr lang="en-US" altLang="zh-TW" sz="3100" dirty="0">
                <a:solidFill>
                  <a:schemeClr val="bg1"/>
                </a:solidFill>
              </a:rPr>
              <a:t>https://www.mozilla.org/zh-TW/firefox/new/</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 y="1719494"/>
            <a:ext cx="9144000" cy="4732656"/>
          </a:xfrm>
          <a:prstGeom prst="rect">
            <a:avLst/>
          </a:prstGeom>
        </p:spPr>
      </p:pic>
    </p:spTree>
    <p:extLst>
      <p:ext uri="{BB962C8B-B14F-4D97-AF65-F5344CB8AC3E}">
        <p14:creationId xmlns:p14="http://schemas.microsoft.com/office/powerpoint/2010/main" val="3962681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5815" y="1825625"/>
            <a:ext cx="509236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775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365126"/>
            <a:ext cx="9144000" cy="775697"/>
          </a:xfrm>
          <a:solidFill>
            <a:schemeClr val="accent4">
              <a:lumMod val="50000"/>
            </a:schemeClr>
          </a:solidFill>
        </p:spPr>
        <p:txBody>
          <a:bodyPr>
            <a:normAutofit/>
          </a:bodyPr>
          <a:lstStyle/>
          <a:p>
            <a:r>
              <a:rPr lang="en-US" altLang="zh-TW" dirty="0" smtClean="0">
                <a:solidFill>
                  <a:schemeClr val="bg1"/>
                </a:solidFill>
              </a:rPr>
              <a:t>2.</a:t>
            </a:r>
            <a:r>
              <a:rPr lang="zh-TW" altLang="en-US" dirty="0" smtClean="0">
                <a:solidFill>
                  <a:schemeClr val="bg1"/>
                </a:solidFill>
              </a:rPr>
              <a:t> </a:t>
            </a:r>
            <a:r>
              <a:rPr lang="en-US" altLang="zh-TW" dirty="0" smtClean="0">
                <a:solidFill>
                  <a:schemeClr val="bg1"/>
                </a:solidFill>
              </a:rPr>
              <a:t>google chrome::</a:t>
            </a:r>
            <a:r>
              <a:rPr lang="zh-TW" altLang="en-US" dirty="0" smtClean="0">
                <a:solidFill>
                  <a:schemeClr val="bg1"/>
                </a:solidFill>
              </a:rPr>
              <a:t>關閉</a:t>
            </a:r>
            <a:r>
              <a:rPr lang="en-US" altLang="zh-TW" dirty="0" err="1">
                <a:solidFill>
                  <a:schemeClr val="bg1"/>
                </a:solidFill>
              </a:rPr>
              <a:t>xss</a:t>
            </a:r>
            <a:r>
              <a:rPr lang="en-US" altLang="zh-TW" dirty="0">
                <a:solidFill>
                  <a:schemeClr val="bg1"/>
                </a:solidFill>
              </a:rPr>
              <a:t> </a:t>
            </a:r>
            <a:r>
              <a:rPr lang="en-US" altLang="zh-TW" dirty="0" smtClean="0">
                <a:solidFill>
                  <a:schemeClr val="bg1"/>
                </a:solidFill>
              </a:rPr>
              <a:t>auditor</a:t>
            </a:r>
            <a:endParaRPr lang="en-US" altLang="zh-TW" sz="3100" dirty="0">
              <a:solidFill>
                <a:schemeClr val="bg1"/>
              </a:solidFill>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408" y="1375719"/>
            <a:ext cx="2276392" cy="5270500"/>
          </a:xfrm>
          <a:prstGeom prst="rect">
            <a:avLst/>
          </a:prstGeom>
        </p:spPr>
      </p:pic>
      <p:sp>
        <p:nvSpPr>
          <p:cNvPr id="3" name="矩形 2"/>
          <p:cNvSpPr/>
          <p:nvPr/>
        </p:nvSpPr>
        <p:spPr>
          <a:xfrm>
            <a:off x="941696" y="1995477"/>
            <a:ext cx="663196" cy="734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62443" y="6449371"/>
            <a:ext cx="817986"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822" y="1724969"/>
            <a:ext cx="3590925" cy="4572000"/>
          </a:xfrm>
          <a:prstGeom prst="rect">
            <a:avLst/>
          </a:prstGeom>
        </p:spPr>
      </p:pic>
      <p:sp>
        <p:nvSpPr>
          <p:cNvPr id="10" name="矩形 9"/>
          <p:cNvSpPr/>
          <p:nvPr/>
        </p:nvSpPr>
        <p:spPr>
          <a:xfrm>
            <a:off x="6607437" y="3185459"/>
            <a:ext cx="1175147" cy="301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607437" y="2719678"/>
            <a:ext cx="214635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smtClean="0"/>
              <a:t> --</a:t>
            </a:r>
            <a:r>
              <a:rPr lang="zh-TW" altLang="en-US" dirty="0"/>
              <a:t>disable-xss-auditor</a:t>
            </a:r>
          </a:p>
        </p:txBody>
      </p:sp>
      <p:sp>
        <p:nvSpPr>
          <p:cNvPr id="12" name="向右箭號 11"/>
          <p:cNvSpPr/>
          <p:nvPr/>
        </p:nvSpPr>
        <p:spPr>
          <a:xfrm>
            <a:off x="3476747" y="4010969"/>
            <a:ext cx="981075"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65501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262"/>
            <a:ext cx="9144000" cy="4659535"/>
          </a:xfrm>
          <a:prstGeom prst="rect">
            <a:avLst/>
          </a:prstGeom>
        </p:spPr>
      </p:pic>
      <p:sp>
        <p:nvSpPr>
          <p:cNvPr id="2" name="矩形 1"/>
          <p:cNvSpPr/>
          <p:nvPr/>
        </p:nvSpPr>
        <p:spPr>
          <a:xfrm>
            <a:off x="3108960" y="1706880"/>
            <a:ext cx="2960914" cy="923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下箭號 2"/>
          <p:cNvSpPr/>
          <p:nvPr/>
        </p:nvSpPr>
        <p:spPr>
          <a:xfrm>
            <a:off x="3709851" y="714103"/>
            <a:ext cx="1532709" cy="107115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effectLst>
                  <a:outerShdw blurRad="38100" dist="38100" dir="2700000" algn="tl">
                    <a:srgbClr val="000000">
                      <a:alpha val="43137"/>
                    </a:srgbClr>
                  </a:outerShdw>
                </a:effectLst>
              </a:rPr>
              <a:t>成</a:t>
            </a:r>
            <a:r>
              <a:rPr lang="zh-TW" altLang="en-US" b="1" dirty="0">
                <a:effectLst>
                  <a:outerShdw blurRad="38100" dist="38100" dir="2700000" algn="tl">
                    <a:srgbClr val="000000">
                      <a:alpha val="43137"/>
                    </a:srgbClr>
                  </a:outerShdw>
                </a:effectLst>
              </a:rPr>
              <a:t>功</a:t>
            </a:r>
          </a:p>
        </p:txBody>
      </p:sp>
    </p:spTree>
    <p:extLst>
      <p:ext uri="{BB962C8B-B14F-4D97-AF65-F5344CB8AC3E}">
        <p14:creationId xmlns:p14="http://schemas.microsoft.com/office/powerpoint/2010/main" val="2717252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5123" y="1731608"/>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
        <p:nvSpPr>
          <p:cNvPr id="5" name="標題 1"/>
          <p:cNvSpPr txBox="1">
            <a:spLocks/>
          </p:cNvSpPr>
          <p:nvPr/>
        </p:nvSpPr>
        <p:spPr>
          <a:xfrm>
            <a:off x="0" y="181942"/>
            <a:ext cx="9144000" cy="1307154"/>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87" y="3115648"/>
            <a:ext cx="8617520" cy="2042020"/>
          </a:xfrm>
          <a:prstGeom prst="rect">
            <a:avLst/>
          </a:prstGeom>
        </p:spPr>
      </p:pic>
    </p:spTree>
    <p:extLst>
      <p:ext uri="{BB962C8B-B14F-4D97-AF65-F5344CB8AC3E}">
        <p14:creationId xmlns:p14="http://schemas.microsoft.com/office/powerpoint/2010/main" val="41246006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endParaRPr lang="en-US" altLang="zh-TW" b="1" dirty="0" smtClean="0">
              <a:solidFill>
                <a:srgbClr val="FFFF00"/>
              </a:solidFill>
              <a:effectLst>
                <a:outerShdw blurRad="38100" dist="38100" dir="2700000" algn="tl">
                  <a:srgbClr val="000000">
                    <a:alpha val="43137"/>
                  </a:srgbClr>
                </a:outerShdw>
              </a:effectLst>
            </a:endParaRP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87086" y="6372397"/>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9" name="矩形 8"/>
          <p:cNvSpPr/>
          <p:nvPr/>
        </p:nvSpPr>
        <p:spPr>
          <a:xfrm>
            <a:off x="235290" y="1676926"/>
            <a:ext cx="5270995" cy="584775"/>
          </a:xfrm>
          <a:prstGeom prst="rect">
            <a:avLst/>
          </a:prstGeom>
        </p:spPr>
        <p:txBody>
          <a:bodyPr wrap="none">
            <a:spAutoFit/>
          </a:bodyPr>
          <a:lstStyle/>
          <a:p>
            <a:r>
              <a:rPr lang="zh-TW" altLang="en-US" sz="3200" dirty="0" smtClean="0"/>
              <a:t>試看看上次攻擊是否成功</a:t>
            </a:r>
            <a:r>
              <a:rPr lang="en-US" altLang="zh-TW" sz="3200" dirty="0" smtClean="0"/>
              <a:t>???</a:t>
            </a:r>
            <a:endParaRPr lang="zh-TW" altLang="en-US" sz="3200" dirty="0" smtClean="0"/>
          </a:p>
        </p:txBody>
      </p:sp>
      <p:sp>
        <p:nvSpPr>
          <p:cNvPr id="7" name="矩形 6"/>
          <p:cNvSpPr/>
          <p:nvPr/>
        </p:nvSpPr>
        <p:spPr>
          <a:xfrm>
            <a:off x="1519820" y="2449531"/>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Tree>
    <p:extLst>
      <p:ext uri="{BB962C8B-B14F-4D97-AF65-F5344CB8AC3E}">
        <p14:creationId xmlns:p14="http://schemas.microsoft.com/office/powerpoint/2010/main" val="6093359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endParaRPr lang="en-US" altLang="zh-TW" b="1" dirty="0" smtClean="0">
              <a:solidFill>
                <a:srgbClr val="FFFF00"/>
              </a:solidFill>
              <a:effectLst>
                <a:outerShdw blurRad="38100" dist="38100" dir="2700000" algn="tl">
                  <a:srgbClr val="000000">
                    <a:alpha val="43137"/>
                  </a:srgbClr>
                </a:outerShdw>
              </a:effectLst>
            </a:endParaRP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8" name="矩形 7"/>
          <p:cNvSpPr/>
          <p:nvPr/>
        </p:nvSpPr>
        <p:spPr>
          <a:xfrm>
            <a:off x="615734" y="2110216"/>
            <a:ext cx="6507878"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a:t>
            </a:r>
            <a:r>
              <a:rPr lang="en-US" altLang="zh-TW" sz="2800" dirty="0"/>
              <a:t>&lt;script&gt;</a:t>
            </a:r>
            <a:r>
              <a:rPr lang="en-US" altLang="zh-TW" sz="2800" dirty="0" err="1"/>
              <a:t>ript</a:t>
            </a:r>
            <a:r>
              <a:rPr lang="en-US" altLang="zh-TW" sz="2800" dirty="0"/>
              <a:t>&gt;alert('</a:t>
            </a:r>
            <a:r>
              <a:rPr lang="en-US" altLang="zh-TW" sz="2800" dirty="0" err="1"/>
              <a:t>xss</a:t>
            </a:r>
            <a:r>
              <a:rPr lang="en-US" altLang="zh-TW" sz="2800" dirty="0"/>
              <a:t> test2')&lt;/script&gt;</a:t>
            </a:r>
            <a:endParaRPr lang="zh-TW" altLang="en-US" sz="2800" dirty="0"/>
          </a:p>
        </p:txBody>
      </p:sp>
      <p:sp>
        <p:nvSpPr>
          <p:cNvPr id="9" name="矩形 8"/>
          <p:cNvSpPr/>
          <p:nvPr/>
        </p:nvSpPr>
        <p:spPr>
          <a:xfrm>
            <a:off x="235290" y="1676926"/>
            <a:ext cx="2262158" cy="369332"/>
          </a:xfrm>
          <a:prstGeom prst="rect">
            <a:avLst/>
          </a:prstGeom>
        </p:spPr>
        <p:txBody>
          <a:bodyPr wrap="none">
            <a:spAutoFit/>
          </a:bodyPr>
          <a:lstStyle/>
          <a:p>
            <a:r>
              <a:rPr lang="zh-TW" altLang="en-US" dirty="0" smtClean="0"/>
              <a:t>雙寫繞過的攻擊技術</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90" y="2928988"/>
            <a:ext cx="8458200" cy="2038350"/>
          </a:xfrm>
          <a:prstGeom prst="rect">
            <a:avLst/>
          </a:prstGeom>
        </p:spPr>
      </p:pic>
    </p:spTree>
    <p:extLst>
      <p:ext uri="{BB962C8B-B14F-4D97-AF65-F5344CB8AC3E}">
        <p14:creationId xmlns:p14="http://schemas.microsoft.com/office/powerpoint/2010/main" val="33134716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endParaRPr lang="en-US" altLang="zh-TW" b="1" dirty="0" smtClean="0">
              <a:solidFill>
                <a:srgbClr val="FFFF00"/>
              </a:solidFill>
              <a:effectLst>
                <a:outerShdw blurRad="38100" dist="38100" dir="2700000" algn="tl">
                  <a:srgbClr val="000000">
                    <a:alpha val="43137"/>
                  </a:srgbClr>
                </a:outerShdw>
              </a:effectLst>
            </a:endParaRP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8" name="矩形 7"/>
          <p:cNvSpPr/>
          <p:nvPr/>
        </p:nvSpPr>
        <p:spPr>
          <a:xfrm>
            <a:off x="1068579" y="2292112"/>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ScRipt</a:t>
            </a:r>
            <a:r>
              <a:rPr lang="en-US" altLang="zh-TW" sz="2800" dirty="0"/>
              <a:t>&gt;alert('</a:t>
            </a:r>
            <a:r>
              <a:rPr lang="en-US" altLang="zh-TW" sz="2800" dirty="0" err="1"/>
              <a:t>xss</a:t>
            </a:r>
            <a:r>
              <a:rPr lang="en-US" altLang="zh-TW" sz="2800" dirty="0"/>
              <a:t> test3')&lt;/script&gt;</a:t>
            </a:r>
            <a:endParaRPr lang="zh-TW" altLang="en-US" sz="2800" dirty="0"/>
          </a:p>
        </p:txBody>
      </p:sp>
      <p:sp>
        <p:nvSpPr>
          <p:cNvPr id="9" name="矩形 8"/>
          <p:cNvSpPr/>
          <p:nvPr/>
        </p:nvSpPr>
        <p:spPr>
          <a:xfrm>
            <a:off x="191785" y="1723093"/>
            <a:ext cx="4686817" cy="523220"/>
          </a:xfrm>
          <a:prstGeom prst="rect">
            <a:avLst/>
          </a:prstGeom>
        </p:spPr>
        <p:txBody>
          <a:bodyPr wrap="square">
            <a:spAutoFit/>
          </a:bodyPr>
          <a:lstStyle/>
          <a:p>
            <a:r>
              <a:rPr lang="zh-CN" altLang="en-US" sz="2800" dirty="0" smtClean="0"/>
              <a:t>大小寫混淆繞過</a:t>
            </a:r>
            <a:r>
              <a:rPr lang="zh-TW" altLang="en-US" sz="2800" dirty="0" smtClean="0"/>
              <a:t>的攻擊技術</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 y="3198081"/>
            <a:ext cx="8524875" cy="1962150"/>
          </a:xfrm>
          <a:prstGeom prst="rect">
            <a:avLst/>
          </a:prstGeom>
        </p:spPr>
      </p:pic>
    </p:spTree>
    <p:extLst>
      <p:ext uri="{BB962C8B-B14F-4D97-AF65-F5344CB8AC3E}">
        <p14:creationId xmlns:p14="http://schemas.microsoft.com/office/powerpoint/2010/main" val="2694189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DVWA_1.10_HIGH</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7" name="矩形 6"/>
          <p:cNvSpPr/>
          <p:nvPr/>
        </p:nvSpPr>
        <p:spPr>
          <a:xfrm>
            <a:off x="314921" y="1736107"/>
            <a:ext cx="5270995" cy="584775"/>
          </a:xfrm>
          <a:prstGeom prst="rect">
            <a:avLst/>
          </a:prstGeom>
        </p:spPr>
        <p:txBody>
          <a:bodyPr wrap="none">
            <a:spAutoFit/>
          </a:bodyPr>
          <a:lstStyle/>
          <a:p>
            <a:r>
              <a:rPr lang="zh-TW" altLang="en-US" sz="3200" dirty="0" smtClean="0"/>
              <a:t>試看看上次攻擊是否成功</a:t>
            </a:r>
            <a:r>
              <a:rPr lang="en-US" altLang="zh-TW" sz="3200" dirty="0" smtClean="0"/>
              <a:t>???</a:t>
            </a:r>
            <a:endParaRPr lang="zh-TW" altLang="en-US" sz="3200" dirty="0" smtClean="0"/>
          </a:p>
        </p:txBody>
      </p:sp>
      <p:sp>
        <p:nvSpPr>
          <p:cNvPr id="9" name="矩形 8"/>
          <p:cNvSpPr/>
          <p:nvPr/>
        </p:nvSpPr>
        <p:spPr>
          <a:xfrm>
            <a:off x="1599451" y="2508712"/>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
        <p:nvSpPr>
          <p:cNvPr id="10" name="矩形 9"/>
          <p:cNvSpPr/>
          <p:nvPr/>
        </p:nvSpPr>
        <p:spPr>
          <a:xfrm>
            <a:off x="1590742" y="3794190"/>
            <a:ext cx="6507878"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a:t>
            </a:r>
            <a:r>
              <a:rPr lang="en-US" altLang="zh-TW" sz="2800" dirty="0"/>
              <a:t>&lt;script&gt;</a:t>
            </a:r>
            <a:r>
              <a:rPr lang="en-US" altLang="zh-TW" sz="2800" dirty="0" err="1"/>
              <a:t>ript</a:t>
            </a:r>
            <a:r>
              <a:rPr lang="en-US" altLang="zh-TW" sz="2800" dirty="0"/>
              <a:t>&gt;alert('</a:t>
            </a:r>
            <a:r>
              <a:rPr lang="en-US" altLang="zh-TW" sz="2800" dirty="0" err="1"/>
              <a:t>xss</a:t>
            </a:r>
            <a:r>
              <a:rPr lang="en-US" altLang="zh-TW" sz="2800" dirty="0"/>
              <a:t> test2')&lt;/script&gt;</a:t>
            </a:r>
            <a:endParaRPr lang="zh-TW" altLang="en-US" sz="2800" dirty="0"/>
          </a:p>
        </p:txBody>
      </p:sp>
      <p:sp>
        <p:nvSpPr>
          <p:cNvPr id="11" name="矩形 10"/>
          <p:cNvSpPr/>
          <p:nvPr/>
        </p:nvSpPr>
        <p:spPr>
          <a:xfrm>
            <a:off x="1210298" y="3360900"/>
            <a:ext cx="2262158" cy="369332"/>
          </a:xfrm>
          <a:prstGeom prst="rect">
            <a:avLst/>
          </a:prstGeom>
        </p:spPr>
        <p:txBody>
          <a:bodyPr wrap="none">
            <a:spAutoFit/>
          </a:bodyPr>
          <a:lstStyle/>
          <a:p>
            <a:r>
              <a:rPr lang="zh-TW" altLang="en-US" dirty="0" smtClean="0"/>
              <a:t>雙寫繞過的攻擊技術</a:t>
            </a:r>
          </a:p>
        </p:txBody>
      </p:sp>
      <p:sp>
        <p:nvSpPr>
          <p:cNvPr id="12" name="矩形 11"/>
          <p:cNvSpPr/>
          <p:nvPr/>
        </p:nvSpPr>
        <p:spPr>
          <a:xfrm>
            <a:off x="1659343" y="5185710"/>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ScRipt</a:t>
            </a:r>
            <a:r>
              <a:rPr lang="en-US" altLang="zh-TW" sz="2800" dirty="0"/>
              <a:t>&gt;alert('</a:t>
            </a:r>
            <a:r>
              <a:rPr lang="en-US" altLang="zh-TW" sz="2800" dirty="0" err="1"/>
              <a:t>xss</a:t>
            </a:r>
            <a:r>
              <a:rPr lang="en-US" altLang="zh-TW" sz="2800" dirty="0"/>
              <a:t> test3')&lt;/script&gt;</a:t>
            </a:r>
            <a:endParaRPr lang="zh-TW" altLang="en-US" sz="2800" dirty="0"/>
          </a:p>
        </p:txBody>
      </p:sp>
      <p:sp>
        <p:nvSpPr>
          <p:cNvPr id="13" name="矩形 12"/>
          <p:cNvSpPr/>
          <p:nvPr/>
        </p:nvSpPr>
        <p:spPr>
          <a:xfrm>
            <a:off x="1184563" y="4613362"/>
            <a:ext cx="3300352" cy="400110"/>
          </a:xfrm>
          <a:prstGeom prst="rect">
            <a:avLst/>
          </a:prstGeom>
        </p:spPr>
        <p:txBody>
          <a:bodyPr wrap="square">
            <a:spAutoFit/>
          </a:bodyPr>
          <a:lstStyle/>
          <a:p>
            <a:r>
              <a:rPr lang="zh-CN" altLang="en-US" sz="2000" dirty="0" smtClean="0"/>
              <a:t>大小寫混淆繞過</a:t>
            </a:r>
            <a:r>
              <a:rPr lang="zh-TW" altLang="en-US" sz="2000" dirty="0" smtClean="0"/>
              <a:t>的攻擊技術</a:t>
            </a:r>
          </a:p>
        </p:txBody>
      </p:sp>
    </p:spTree>
    <p:extLst>
      <p:ext uri="{BB962C8B-B14F-4D97-AF65-F5344CB8AC3E}">
        <p14:creationId xmlns:p14="http://schemas.microsoft.com/office/powerpoint/2010/main" val="39083307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rgbClr val="0070C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DVWA_1.10_HIGH</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輸入一段語法</a:t>
            </a:r>
            <a:endParaRPr lang="en-US" altLang="zh-TW" sz="2600" kern="0" dirty="0" smtClean="0">
              <a:solidFill>
                <a:schemeClr val="bg1"/>
              </a:solidFill>
              <a:latin typeface="Calibri"/>
              <a:sym typeface="Wingdings" panose="05000000000000000000" pitchFamily="2" charset="2"/>
            </a:endParaRPr>
          </a:p>
          <a:p>
            <a:r>
              <a:rPr lang="en-US" altLang="zh-TW" sz="2600" b="1" kern="0" dirty="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r>
              <a:rPr lang="en-US" altLang="zh-TW" sz="2400" b="1" dirty="0" smtClean="0">
                <a:solidFill>
                  <a:schemeClr val="bg1"/>
                </a:solidFill>
                <a:effectLst>
                  <a:outerShdw blurRad="38100" dist="38100" dir="2700000" algn="tl">
                    <a:srgbClr val="000000">
                      <a:alpha val="43137"/>
                    </a:srgbClr>
                  </a:outerShdw>
                </a:effectLst>
              </a:rPr>
              <a:t>Chrome 61</a:t>
            </a:r>
            <a:r>
              <a:rPr lang="en-US" altLang="zh-TW" sz="2600" b="1" kern="0" dirty="0" smtClean="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r>
              <a:rPr lang="zh-TW" altLang="en-US" sz="2600" b="1" kern="0" dirty="0" smtClean="0">
                <a:solidFill>
                  <a:schemeClr val="bg1"/>
                </a:solidFill>
                <a:effectLst>
                  <a:outerShdw blurRad="38100" dist="38100" dir="2700000" algn="tl">
                    <a:srgbClr val="000000">
                      <a:alpha val="43137"/>
                    </a:srgbClr>
                  </a:outerShdw>
                </a:effectLst>
                <a:latin typeface="Calibri"/>
                <a:sym typeface="Wingdings" panose="05000000000000000000" pitchFamily="2" charset="2"/>
              </a:rPr>
              <a:t>通通擋掉了</a:t>
            </a:r>
            <a:r>
              <a:rPr lang="en-US" altLang="zh-TW" sz="2600" b="1" kern="0" dirty="0" smtClean="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endParaRPr lang="en-US" altLang="zh-TW" sz="2600" b="1" kern="0" dirty="0">
              <a:solidFill>
                <a:schemeClr val="bg1"/>
              </a:solidFill>
              <a:effectLst>
                <a:outerShdw blurRad="38100" dist="38100" dir="2700000" algn="tl">
                  <a:srgbClr val="000000">
                    <a:alpha val="43137"/>
                  </a:srgbClr>
                </a:outerShdw>
              </a:effectLst>
              <a:latin typeface="Calibri"/>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8" name="矩形 7"/>
          <p:cNvSpPr/>
          <p:nvPr/>
        </p:nvSpPr>
        <p:spPr>
          <a:xfrm>
            <a:off x="617850" y="2318817"/>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img</a:t>
            </a:r>
            <a:r>
              <a:rPr lang="en-US" altLang="zh-TW" sz="2800" dirty="0"/>
              <a:t> </a:t>
            </a:r>
            <a:r>
              <a:rPr lang="en-US" altLang="zh-TW" sz="2800" dirty="0" err="1"/>
              <a:t>src</a:t>
            </a:r>
            <a:r>
              <a:rPr lang="en-US" altLang="zh-TW" sz="2800" dirty="0"/>
              <a:t>=1 </a:t>
            </a:r>
            <a:r>
              <a:rPr lang="en-US" altLang="zh-TW" sz="2800" dirty="0" err="1"/>
              <a:t>onerror</a:t>
            </a:r>
            <a:r>
              <a:rPr lang="en-US" altLang="zh-TW" sz="2800" dirty="0"/>
              <a:t>=alert('test4')&gt;</a:t>
            </a:r>
            <a:endParaRPr lang="zh-TW" altLang="en-US" sz="2800" dirty="0"/>
          </a:p>
        </p:txBody>
      </p:sp>
      <p:sp>
        <p:nvSpPr>
          <p:cNvPr id="4" name="矩形 3"/>
          <p:cNvSpPr/>
          <p:nvPr/>
        </p:nvSpPr>
        <p:spPr>
          <a:xfrm>
            <a:off x="280086" y="1622274"/>
            <a:ext cx="8394357" cy="646331"/>
          </a:xfrm>
          <a:prstGeom prst="rect">
            <a:avLst/>
          </a:prstGeom>
        </p:spPr>
        <p:txBody>
          <a:bodyPr wrap="square">
            <a:spAutoFit/>
          </a:bodyPr>
          <a:lstStyle/>
          <a:p>
            <a:pPr marL="285750" indent="-285750">
              <a:buFont typeface="Wingdings" panose="05000000000000000000" pitchFamily="2" charset="2"/>
              <a:buChar char="Ø"/>
            </a:pPr>
            <a:r>
              <a:rPr lang="zh-CN" altLang="en-US" dirty="0" smtClean="0"/>
              <a:t>無法使用</a:t>
            </a:r>
            <a:r>
              <a:rPr lang="en-US" altLang="zh-CN" dirty="0" smtClean="0"/>
              <a:t>&lt;script&gt;</a:t>
            </a:r>
            <a:r>
              <a:rPr lang="zh-CN" altLang="en-US" dirty="0" smtClean="0"/>
              <a:t>標籤注入</a:t>
            </a:r>
            <a:r>
              <a:rPr lang="en-US" altLang="zh-CN" dirty="0" smtClean="0"/>
              <a:t>XSS</a:t>
            </a:r>
            <a:r>
              <a:rPr lang="zh-CN" altLang="en-US" dirty="0" smtClean="0"/>
              <a:t>代碼</a:t>
            </a:r>
            <a:endParaRPr lang="en-US" altLang="zh-CN" dirty="0" smtClean="0"/>
          </a:p>
          <a:p>
            <a:pPr marL="285750" indent="-285750">
              <a:buFont typeface="Wingdings" panose="05000000000000000000" pitchFamily="2" charset="2"/>
              <a:buChar char="Ø"/>
            </a:pPr>
            <a:r>
              <a:rPr lang="zh-TW" altLang="en-US" dirty="0"/>
              <a:t>試看看</a:t>
            </a:r>
            <a:r>
              <a:rPr lang="zh-CN" altLang="en-US" dirty="0" smtClean="0"/>
              <a:t>通過</a:t>
            </a:r>
            <a:r>
              <a:rPr lang="en-US" altLang="zh-CN" dirty="0" err="1" smtClean="0"/>
              <a:t>img</a:t>
            </a:r>
            <a:r>
              <a:rPr lang="zh-CN" altLang="en-US" dirty="0" smtClean="0"/>
              <a:t>、</a:t>
            </a:r>
            <a:r>
              <a:rPr lang="en-US" altLang="zh-CN" dirty="0" smtClean="0"/>
              <a:t>body</a:t>
            </a:r>
            <a:r>
              <a:rPr lang="zh-CN" altLang="en-US" dirty="0" smtClean="0"/>
              <a:t>等標籤的事件或者</a:t>
            </a:r>
            <a:r>
              <a:rPr lang="en-US" altLang="zh-CN" dirty="0" smtClean="0"/>
              <a:t>iframe</a:t>
            </a:r>
            <a:r>
              <a:rPr lang="zh-CN" altLang="en-US" dirty="0" smtClean="0"/>
              <a:t>等標籤的</a:t>
            </a:r>
            <a:r>
              <a:rPr lang="en-US" altLang="zh-CN" dirty="0" err="1" smtClean="0"/>
              <a:t>src</a:t>
            </a:r>
            <a:r>
              <a:rPr lang="zh-CN" altLang="en-US" dirty="0" smtClean="0"/>
              <a:t>注入惡意的</a:t>
            </a:r>
            <a:r>
              <a:rPr lang="en-US" altLang="zh-CN" dirty="0" err="1" smtClean="0"/>
              <a:t>js</a:t>
            </a:r>
            <a:r>
              <a:rPr lang="zh-CN" altLang="en-US" dirty="0" smtClean="0"/>
              <a:t>代碼</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77" y="3257403"/>
            <a:ext cx="8694140" cy="2161029"/>
          </a:xfrm>
          <a:prstGeom prst="rect">
            <a:avLst/>
          </a:prstGeom>
        </p:spPr>
      </p:pic>
    </p:spTree>
    <p:extLst>
      <p:ext uri="{BB962C8B-B14F-4D97-AF65-F5344CB8AC3E}">
        <p14:creationId xmlns:p14="http://schemas.microsoft.com/office/powerpoint/2010/main" val="31540736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22087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學習心得</a:t>
            </a:r>
            <a:br>
              <a:rPr lang="zh-TW" altLang="en-US" dirty="0"/>
            </a:b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45267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TotalTime>
  <Words>2748</Words>
  <Application>Microsoft Office PowerPoint</Application>
  <PresentationFormat>如螢幕大小 (4:3)</PresentationFormat>
  <Paragraphs>472</Paragraphs>
  <Slides>99</Slides>
  <Notes>0</Notes>
  <HiddenSlides>0</HiddenSlides>
  <MMClips>0</MMClips>
  <ScaleCrop>false</ScaleCrop>
  <HeadingPairs>
    <vt:vector size="4" baseType="variant">
      <vt:variant>
        <vt:lpstr>佈景主題</vt:lpstr>
      </vt:variant>
      <vt:variant>
        <vt:i4>1</vt:i4>
      </vt:variant>
      <vt:variant>
        <vt:lpstr>投影片標題</vt:lpstr>
      </vt:variant>
      <vt:variant>
        <vt:i4>99</vt:i4>
      </vt:variant>
    </vt:vector>
  </HeadingPairs>
  <TitlesOfParts>
    <vt:vector size="100" baseType="lpstr">
      <vt:lpstr>Office 佈景主題</vt:lpstr>
      <vt:lpstr>Powershell技術報告 DVWA網站安全測試報告</vt:lpstr>
      <vt:lpstr>Agenda</vt:lpstr>
      <vt:lpstr>以系統管理員身分啟動powershell </vt:lpstr>
      <vt:lpstr>【實作練習 lab】 Get-Command 動詞-名詞 Verb-Noun</vt:lpstr>
      <vt:lpstr>【實作練習 lab】 Get-Command -Name Get-Alias </vt:lpstr>
      <vt:lpstr>【實作練習 lab】Get-Help Get-Command</vt:lpstr>
      <vt:lpstr>PowerPoint 簡報</vt:lpstr>
      <vt:lpstr>【實作練習 lab】get-help Get-Command -examples</vt:lpstr>
      <vt:lpstr>PowerPoint 簡報</vt:lpstr>
      <vt:lpstr>【實作練習 lab】get-help Get-Command -detailed</vt:lpstr>
      <vt:lpstr>【實作練習 lab】get-help Get-Command -full</vt:lpstr>
      <vt:lpstr>PowerPoint 簡報</vt:lpstr>
      <vt:lpstr>【實作練習 lab】get-help Get-Command -online</vt:lpstr>
      <vt:lpstr>【實作練習 lab】 Get-Command -Type Cmdlet</vt:lpstr>
      <vt:lpstr>【實作練習 lab】 Get-Command -Type Cmdlet | Sort-Object -Property Noun  名詞排序</vt:lpstr>
      <vt:lpstr>【實作練習 lab】 Get-Command -Type Cmdlet | Sort-Object -Property Noun | Format-Table -GroupBy Noun 分類</vt:lpstr>
      <vt:lpstr>撰寫底下程式 WriteHostExample.ps1 </vt:lpstr>
      <vt:lpstr>WriteHostExample.ps1執行程式  錯誤</vt:lpstr>
      <vt:lpstr>網站的資安威脅 2020</vt:lpstr>
      <vt:lpstr>網站的資安威脅 2020</vt:lpstr>
      <vt:lpstr>網站的資安威脅 2020</vt:lpstr>
      <vt:lpstr>網站的資安威脅 2020</vt:lpstr>
      <vt:lpstr>網站的資安威脅 2020</vt:lpstr>
      <vt:lpstr>網站的資安威脅 2020</vt:lpstr>
      <vt:lpstr>PowerPoint 簡報</vt:lpstr>
      <vt:lpstr>OWASP</vt:lpstr>
      <vt:lpstr>OWASP TOP 10</vt:lpstr>
      <vt:lpstr>OWASP API TOP 10 </vt:lpstr>
      <vt:lpstr>PowerPoint 簡報</vt:lpstr>
      <vt:lpstr>DVWA</vt:lpstr>
      <vt:lpstr>DVWA 實戰環境 : Docker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SQL injection</vt:lpstr>
      <vt:lpstr>PowerPoint 簡報</vt:lpstr>
      <vt:lpstr>PowerPoint 簡報</vt:lpstr>
      <vt:lpstr>不同資料庫系統有不一樣的攻擊 Bypassing Login Screens </vt:lpstr>
      <vt:lpstr>SQL Injection Cheat Sheet</vt:lpstr>
      <vt:lpstr>SQLi類型 有許多不同學者提出各種分類法 ….參考即可</vt:lpstr>
      <vt:lpstr>Automating SQL Injection</vt:lpstr>
      <vt:lpstr>PowerPoint 簡報</vt:lpstr>
      <vt:lpstr>PowerPoint 簡報</vt:lpstr>
      <vt:lpstr>嘗試輸入各種不正常的input 看看會發生甚麼事</vt:lpstr>
      <vt:lpstr>不正常input的輸出結果</vt:lpstr>
      <vt:lpstr>PowerPoint 簡報</vt:lpstr>
      <vt:lpstr>PowerPoint 簡報</vt:lpstr>
      <vt:lpstr>PowerPoint 簡報</vt:lpstr>
      <vt:lpstr>DVWA資料庫有幾個資料表??</vt:lpstr>
      <vt:lpstr>PowerPoint 簡報</vt:lpstr>
      <vt:lpstr>補充說明 INFORMATION_SCHEMA COLUMNS資料表的欄位</vt:lpstr>
      <vt:lpstr>PowerPoint 簡報</vt:lpstr>
      <vt:lpstr>PowerPoint 簡報</vt:lpstr>
      <vt:lpstr>PowerPoint 簡報</vt:lpstr>
      <vt:lpstr>PHP漏洞程式碼分析</vt:lpstr>
      <vt:lpstr>PHP漏洞程式碼分析::關鍵</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XSS==Cross Site Scripting </vt:lpstr>
      <vt:lpstr>Types of Cross-Site Scripting類型 https://www.owasp.org/index.php/Types_of_Cross-Site_Scripting</vt:lpstr>
      <vt:lpstr>DEMO::DVWA_1.10_low</vt:lpstr>
      <vt:lpstr>PowerPoint 簡報</vt:lpstr>
      <vt:lpstr>PowerPoint 簡報</vt:lpstr>
      <vt:lpstr>PowerPoint 簡報</vt:lpstr>
      <vt:lpstr>PowerPoint 簡報</vt:lpstr>
      <vt:lpstr>PowerPoint 簡報</vt:lpstr>
      <vt:lpstr>1.直接安裝Firefox，不會擋XSS Attack https://www.mozilla.org/zh-TW/firefox/new/</vt:lpstr>
      <vt:lpstr>2. google chrome::關閉xss auditor</vt:lpstr>
      <vt:lpstr>PowerPoint 簡報</vt:lpstr>
      <vt:lpstr>PowerPoint 簡報</vt:lpstr>
      <vt:lpstr>PowerPoint 簡報</vt:lpstr>
      <vt:lpstr>PowerPoint 簡報</vt:lpstr>
      <vt:lpstr>PowerPoint 簡報</vt:lpstr>
      <vt:lpstr>PowerPoint 簡報</vt:lpstr>
      <vt:lpstr>PowerPoint 簡報</vt:lpstr>
      <vt:lpstr>PowerPoint 簡報</vt:lpstr>
      <vt:lpstr>學習心得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KSUIE</dc:creator>
  <cp:lastModifiedBy>KSUIE</cp:lastModifiedBy>
  <cp:revision>20</cp:revision>
  <dcterms:created xsi:type="dcterms:W3CDTF">2020-12-02T03:10:56Z</dcterms:created>
  <dcterms:modified xsi:type="dcterms:W3CDTF">2021-02-22T15:38:10Z</dcterms:modified>
</cp:coreProperties>
</file>